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3" r:id="rId3"/>
    <p:sldId id="338" r:id="rId4"/>
    <p:sldId id="339" r:id="rId5"/>
    <p:sldId id="302" r:id="rId6"/>
    <p:sldId id="304" r:id="rId7"/>
    <p:sldId id="312" r:id="rId8"/>
    <p:sldId id="305" r:id="rId9"/>
    <p:sldId id="307" r:id="rId10"/>
    <p:sldId id="308" r:id="rId11"/>
    <p:sldId id="309" r:id="rId12"/>
    <p:sldId id="310" r:id="rId13"/>
    <p:sldId id="311" r:id="rId14"/>
    <p:sldId id="313" r:id="rId15"/>
    <p:sldId id="314" r:id="rId16"/>
    <p:sldId id="315" r:id="rId17"/>
    <p:sldId id="316" r:id="rId18"/>
    <p:sldId id="317" r:id="rId19"/>
    <p:sldId id="322" r:id="rId20"/>
    <p:sldId id="323" r:id="rId21"/>
    <p:sldId id="324" r:id="rId22"/>
    <p:sldId id="318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280" r:id="rId36"/>
    <p:sldId id="341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4728"/>
    <a:srgbClr val="F5F8FB"/>
    <a:srgbClr val="E8E8E8"/>
    <a:srgbClr val="FDFFFD"/>
    <a:srgbClr val="57A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6"/>
    <p:restoredTop sz="94814"/>
  </p:normalViewPr>
  <p:slideViewPr>
    <p:cSldViewPr snapToGrid="0" snapToObjects="1">
      <p:cViewPr varScale="1">
        <p:scale>
          <a:sx n="105" d="100"/>
          <a:sy n="105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E84DB-4074-48DB-AC68-BE5A16D8339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39765-D183-4CAE-8E53-D80701C30A26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5F223337-7601-4EBF-9B6F-D559DC21AB56}" type="parTrans" cxnId="{79B7099A-A028-4987-B8F8-06D208B3FF09}">
      <dgm:prSet/>
      <dgm:spPr/>
      <dgm:t>
        <a:bodyPr/>
        <a:lstStyle/>
        <a:p>
          <a:endParaRPr lang="en-US"/>
        </a:p>
      </dgm:t>
    </dgm:pt>
    <dgm:pt modelId="{BA107933-DD5A-43F2-8AC4-54F4DB165799}" type="sibTrans" cxnId="{79B7099A-A028-4987-B8F8-06D208B3FF09}">
      <dgm:prSet/>
      <dgm:spPr/>
      <dgm:t>
        <a:bodyPr/>
        <a:lstStyle/>
        <a:p>
          <a:endParaRPr lang="en-US"/>
        </a:p>
      </dgm:t>
    </dgm:pt>
    <dgm:pt modelId="{C000E833-0761-4F23-A3F8-97E074CB16DB}">
      <dgm:prSet phldrT="[Text]"/>
      <dgm:spPr/>
      <dgm:t>
        <a:bodyPr/>
        <a:lstStyle/>
        <a:p>
          <a:r>
            <a:rPr lang="en-US" dirty="0" smtClean="0"/>
            <a:t>Teach</a:t>
          </a:r>
          <a:endParaRPr lang="en-US" dirty="0"/>
        </a:p>
      </dgm:t>
    </dgm:pt>
    <dgm:pt modelId="{304E1743-9937-48B1-BE58-045A3B9B5D5F}" type="parTrans" cxnId="{AD790E58-8483-44AD-923A-F7B7018355AD}">
      <dgm:prSet/>
      <dgm:spPr/>
      <dgm:t>
        <a:bodyPr/>
        <a:lstStyle/>
        <a:p>
          <a:endParaRPr lang="en-US"/>
        </a:p>
      </dgm:t>
    </dgm:pt>
    <dgm:pt modelId="{3D038ACD-854B-4C71-AB04-2E699FCF603E}" type="sibTrans" cxnId="{AD790E58-8483-44AD-923A-F7B7018355AD}">
      <dgm:prSet/>
      <dgm:spPr/>
      <dgm:t>
        <a:bodyPr/>
        <a:lstStyle/>
        <a:p>
          <a:endParaRPr lang="en-US"/>
        </a:p>
      </dgm:t>
    </dgm:pt>
    <dgm:pt modelId="{36A7E424-C39A-489F-AB85-BC3191BBE8BD}">
      <dgm:prSet phldrT="[Text]"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0343C092-542C-4F8A-9A2D-050AFFE50E2E}" type="parTrans" cxnId="{C3C8A603-8652-4E3E-B5B3-F3182F077EBD}">
      <dgm:prSet/>
      <dgm:spPr/>
      <dgm:t>
        <a:bodyPr/>
        <a:lstStyle/>
        <a:p>
          <a:endParaRPr lang="en-US"/>
        </a:p>
      </dgm:t>
    </dgm:pt>
    <dgm:pt modelId="{E2F4FDB3-E99C-405D-8C31-56BC7072F3FE}" type="sibTrans" cxnId="{C3C8A603-8652-4E3E-B5B3-F3182F077EBD}">
      <dgm:prSet/>
      <dgm:spPr/>
      <dgm:t>
        <a:bodyPr/>
        <a:lstStyle/>
        <a:p>
          <a:endParaRPr lang="en-US"/>
        </a:p>
      </dgm:t>
    </dgm:pt>
    <dgm:pt modelId="{02F3D3DC-F30C-449A-84C9-7341411CF8C6}">
      <dgm:prSet phldrT="[Text]"/>
      <dgm:spPr/>
      <dgm:t>
        <a:bodyPr/>
        <a:lstStyle/>
        <a:p>
          <a:r>
            <a:rPr lang="en-US" dirty="0" smtClean="0"/>
            <a:t>Reflect</a:t>
          </a:r>
          <a:endParaRPr lang="en-US" dirty="0"/>
        </a:p>
      </dgm:t>
    </dgm:pt>
    <dgm:pt modelId="{D6B7A094-C0B8-40D0-866F-737143587414}" type="parTrans" cxnId="{EE2FFDCC-0ECD-4017-8EB0-77B14F58C66D}">
      <dgm:prSet/>
      <dgm:spPr/>
      <dgm:t>
        <a:bodyPr/>
        <a:lstStyle/>
        <a:p>
          <a:endParaRPr lang="en-US"/>
        </a:p>
      </dgm:t>
    </dgm:pt>
    <dgm:pt modelId="{24E51769-C705-44C8-A5A0-3A37C82127FB}" type="sibTrans" cxnId="{EE2FFDCC-0ECD-4017-8EB0-77B14F58C66D}">
      <dgm:prSet/>
      <dgm:spPr/>
      <dgm:t>
        <a:bodyPr/>
        <a:lstStyle/>
        <a:p>
          <a:endParaRPr lang="en-US"/>
        </a:p>
      </dgm:t>
    </dgm:pt>
    <dgm:pt modelId="{845E9AF2-967E-406E-A7DA-F130728D7178}" type="pres">
      <dgm:prSet presAssocID="{4F3E84DB-4074-48DB-AC68-BE5A16D833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B9784-2DFE-4D79-968E-37450C7C2CA1}" type="pres">
      <dgm:prSet presAssocID="{49739765-D183-4CAE-8E53-D80701C30A26}" presName="node" presStyleLbl="node1" presStyleIdx="0" presStyleCnt="4" custRadScaleRad="87319" custRadScaleInc="-7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BE534-0847-4E37-91D3-D1637FA6660C}" type="pres">
      <dgm:prSet presAssocID="{49739765-D183-4CAE-8E53-D80701C30A26}" presName="spNode" presStyleCnt="0"/>
      <dgm:spPr/>
    </dgm:pt>
    <dgm:pt modelId="{356293FB-80B2-4D08-AC4D-D2FA9283C35D}" type="pres">
      <dgm:prSet presAssocID="{BA107933-DD5A-43F2-8AC4-54F4DB16579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4C712AF-7963-47F7-BCFC-8F7ED6C2F8AF}" type="pres">
      <dgm:prSet presAssocID="{C000E833-0761-4F23-A3F8-97E074CB16D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8D8D1-1138-4115-A324-87EB03AF7E21}" type="pres">
      <dgm:prSet presAssocID="{C000E833-0761-4F23-A3F8-97E074CB16DB}" presName="spNode" presStyleCnt="0"/>
      <dgm:spPr/>
    </dgm:pt>
    <dgm:pt modelId="{645AE7EF-BF62-4D4E-80A8-ED3BBDAABF44}" type="pres">
      <dgm:prSet presAssocID="{3D038ACD-854B-4C71-AB04-2E699FCF603E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8918CEA-0703-4184-9672-CAEAFD8FBF0B}" type="pres">
      <dgm:prSet presAssocID="{36A7E424-C39A-489F-AB85-BC3191BBE8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3AF77-D494-4447-BE91-293A10B95342}" type="pres">
      <dgm:prSet presAssocID="{36A7E424-C39A-489F-AB85-BC3191BBE8BD}" presName="spNode" presStyleCnt="0"/>
      <dgm:spPr/>
    </dgm:pt>
    <dgm:pt modelId="{C2DF8998-1E6A-4DC7-8995-60B9AF8B5C65}" type="pres">
      <dgm:prSet presAssocID="{E2F4FDB3-E99C-405D-8C31-56BC7072F3FE}" presName="sibTrans" presStyleLbl="sibTrans1D1" presStyleIdx="2" presStyleCnt="4"/>
      <dgm:spPr/>
      <dgm:t>
        <a:bodyPr/>
        <a:lstStyle/>
        <a:p>
          <a:endParaRPr lang="en-US"/>
        </a:p>
      </dgm:t>
    </dgm:pt>
    <dgm:pt modelId="{66E2FCA2-ABEE-4BCC-B1CE-1663F8A8D5C5}" type="pres">
      <dgm:prSet presAssocID="{02F3D3DC-F30C-449A-84C9-7341411CF8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A002D-6CC1-4330-BCBF-B3178E997564}" type="pres">
      <dgm:prSet presAssocID="{02F3D3DC-F30C-449A-84C9-7341411CF8C6}" presName="spNode" presStyleCnt="0"/>
      <dgm:spPr/>
    </dgm:pt>
    <dgm:pt modelId="{F6BC31DB-AE54-4068-81BB-33EF3DC1AED6}" type="pres">
      <dgm:prSet presAssocID="{24E51769-C705-44C8-A5A0-3A37C82127FB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EE2FFDCC-0ECD-4017-8EB0-77B14F58C66D}" srcId="{4F3E84DB-4074-48DB-AC68-BE5A16D83393}" destId="{02F3D3DC-F30C-449A-84C9-7341411CF8C6}" srcOrd="3" destOrd="0" parTransId="{D6B7A094-C0B8-40D0-866F-737143587414}" sibTransId="{24E51769-C705-44C8-A5A0-3A37C82127FB}"/>
    <dgm:cxn modelId="{08C2A55F-E078-4C7B-80CB-64DA92EDDB9C}" type="presOf" srcId="{C000E833-0761-4F23-A3F8-97E074CB16DB}" destId="{B4C712AF-7963-47F7-BCFC-8F7ED6C2F8AF}" srcOrd="0" destOrd="0" presId="urn:microsoft.com/office/officeart/2005/8/layout/cycle5"/>
    <dgm:cxn modelId="{C64F5BFC-A7EA-4A4F-9105-652312344B73}" type="presOf" srcId="{49739765-D183-4CAE-8E53-D80701C30A26}" destId="{63CB9784-2DFE-4D79-968E-37450C7C2CA1}" srcOrd="0" destOrd="0" presId="urn:microsoft.com/office/officeart/2005/8/layout/cycle5"/>
    <dgm:cxn modelId="{E74732D2-EB75-4B93-9821-634B4DADE7AA}" type="presOf" srcId="{36A7E424-C39A-489F-AB85-BC3191BBE8BD}" destId="{08918CEA-0703-4184-9672-CAEAFD8FBF0B}" srcOrd="0" destOrd="0" presId="urn:microsoft.com/office/officeart/2005/8/layout/cycle5"/>
    <dgm:cxn modelId="{33DA3075-3DC1-4019-ADC4-857D4DA63BE5}" type="presOf" srcId="{E2F4FDB3-E99C-405D-8C31-56BC7072F3FE}" destId="{C2DF8998-1E6A-4DC7-8995-60B9AF8B5C65}" srcOrd="0" destOrd="0" presId="urn:microsoft.com/office/officeart/2005/8/layout/cycle5"/>
    <dgm:cxn modelId="{0015C6F3-103F-4DF0-9A9F-865CC29F9CE8}" type="presOf" srcId="{02F3D3DC-F30C-449A-84C9-7341411CF8C6}" destId="{66E2FCA2-ABEE-4BCC-B1CE-1663F8A8D5C5}" srcOrd="0" destOrd="0" presId="urn:microsoft.com/office/officeart/2005/8/layout/cycle5"/>
    <dgm:cxn modelId="{E5031778-416D-4DEA-A4FE-A1F05E95D2A0}" type="presOf" srcId="{3D038ACD-854B-4C71-AB04-2E699FCF603E}" destId="{645AE7EF-BF62-4D4E-80A8-ED3BBDAABF44}" srcOrd="0" destOrd="0" presId="urn:microsoft.com/office/officeart/2005/8/layout/cycle5"/>
    <dgm:cxn modelId="{AD790E58-8483-44AD-923A-F7B7018355AD}" srcId="{4F3E84DB-4074-48DB-AC68-BE5A16D83393}" destId="{C000E833-0761-4F23-A3F8-97E074CB16DB}" srcOrd="1" destOrd="0" parTransId="{304E1743-9937-48B1-BE58-045A3B9B5D5F}" sibTransId="{3D038ACD-854B-4C71-AB04-2E699FCF603E}"/>
    <dgm:cxn modelId="{CAFB1EB1-760A-46C3-8B66-16AD50C36567}" type="presOf" srcId="{24E51769-C705-44C8-A5A0-3A37C82127FB}" destId="{F6BC31DB-AE54-4068-81BB-33EF3DC1AED6}" srcOrd="0" destOrd="0" presId="urn:microsoft.com/office/officeart/2005/8/layout/cycle5"/>
    <dgm:cxn modelId="{5F14D73A-6127-48FC-9A98-EC6764A10C06}" type="presOf" srcId="{4F3E84DB-4074-48DB-AC68-BE5A16D83393}" destId="{845E9AF2-967E-406E-A7DA-F130728D7178}" srcOrd="0" destOrd="0" presId="urn:microsoft.com/office/officeart/2005/8/layout/cycle5"/>
    <dgm:cxn modelId="{5A59AC05-23C6-4877-BFCF-56C407D9FFD5}" type="presOf" srcId="{BA107933-DD5A-43F2-8AC4-54F4DB165799}" destId="{356293FB-80B2-4D08-AC4D-D2FA9283C35D}" srcOrd="0" destOrd="0" presId="urn:microsoft.com/office/officeart/2005/8/layout/cycle5"/>
    <dgm:cxn modelId="{C3C8A603-8652-4E3E-B5B3-F3182F077EBD}" srcId="{4F3E84DB-4074-48DB-AC68-BE5A16D83393}" destId="{36A7E424-C39A-489F-AB85-BC3191BBE8BD}" srcOrd="2" destOrd="0" parTransId="{0343C092-542C-4F8A-9A2D-050AFFE50E2E}" sibTransId="{E2F4FDB3-E99C-405D-8C31-56BC7072F3FE}"/>
    <dgm:cxn modelId="{79B7099A-A028-4987-B8F8-06D208B3FF09}" srcId="{4F3E84DB-4074-48DB-AC68-BE5A16D83393}" destId="{49739765-D183-4CAE-8E53-D80701C30A26}" srcOrd="0" destOrd="0" parTransId="{5F223337-7601-4EBF-9B6F-D559DC21AB56}" sibTransId="{BA107933-DD5A-43F2-8AC4-54F4DB165799}"/>
    <dgm:cxn modelId="{40482520-5B74-44E3-B38B-2646A7D02DB5}" type="presParOf" srcId="{845E9AF2-967E-406E-A7DA-F130728D7178}" destId="{63CB9784-2DFE-4D79-968E-37450C7C2CA1}" srcOrd="0" destOrd="0" presId="urn:microsoft.com/office/officeart/2005/8/layout/cycle5"/>
    <dgm:cxn modelId="{7E5DCDA6-B9C1-4380-8D8F-44ED84901A6D}" type="presParOf" srcId="{845E9AF2-967E-406E-A7DA-F130728D7178}" destId="{39BBE534-0847-4E37-91D3-D1637FA6660C}" srcOrd="1" destOrd="0" presId="urn:microsoft.com/office/officeart/2005/8/layout/cycle5"/>
    <dgm:cxn modelId="{639C1AE7-159E-4BD0-B425-D81CDFBD6EF4}" type="presParOf" srcId="{845E9AF2-967E-406E-A7DA-F130728D7178}" destId="{356293FB-80B2-4D08-AC4D-D2FA9283C35D}" srcOrd="2" destOrd="0" presId="urn:microsoft.com/office/officeart/2005/8/layout/cycle5"/>
    <dgm:cxn modelId="{D78EA043-3396-4EC4-BDAD-AF168E709530}" type="presParOf" srcId="{845E9AF2-967E-406E-A7DA-F130728D7178}" destId="{B4C712AF-7963-47F7-BCFC-8F7ED6C2F8AF}" srcOrd="3" destOrd="0" presId="urn:microsoft.com/office/officeart/2005/8/layout/cycle5"/>
    <dgm:cxn modelId="{4C560A31-3803-459C-967E-41B0D5928ECC}" type="presParOf" srcId="{845E9AF2-967E-406E-A7DA-F130728D7178}" destId="{6D08D8D1-1138-4115-A324-87EB03AF7E21}" srcOrd="4" destOrd="0" presId="urn:microsoft.com/office/officeart/2005/8/layout/cycle5"/>
    <dgm:cxn modelId="{41EEE4A0-109A-4CD0-B15B-4670F19451B6}" type="presParOf" srcId="{845E9AF2-967E-406E-A7DA-F130728D7178}" destId="{645AE7EF-BF62-4D4E-80A8-ED3BBDAABF44}" srcOrd="5" destOrd="0" presId="urn:microsoft.com/office/officeart/2005/8/layout/cycle5"/>
    <dgm:cxn modelId="{F381536E-6B16-4B8F-86D8-7B4C1901A9E7}" type="presParOf" srcId="{845E9AF2-967E-406E-A7DA-F130728D7178}" destId="{08918CEA-0703-4184-9672-CAEAFD8FBF0B}" srcOrd="6" destOrd="0" presId="urn:microsoft.com/office/officeart/2005/8/layout/cycle5"/>
    <dgm:cxn modelId="{E57EBB66-EB82-4E8C-9490-2F5610BF5760}" type="presParOf" srcId="{845E9AF2-967E-406E-A7DA-F130728D7178}" destId="{D343AF77-D494-4447-BE91-293A10B95342}" srcOrd="7" destOrd="0" presId="urn:microsoft.com/office/officeart/2005/8/layout/cycle5"/>
    <dgm:cxn modelId="{D11E9D55-524E-4762-A00A-F3DC8B857ABC}" type="presParOf" srcId="{845E9AF2-967E-406E-A7DA-F130728D7178}" destId="{C2DF8998-1E6A-4DC7-8995-60B9AF8B5C65}" srcOrd="8" destOrd="0" presId="urn:microsoft.com/office/officeart/2005/8/layout/cycle5"/>
    <dgm:cxn modelId="{38F092EE-42B1-4F24-AE96-F886C18E81C9}" type="presParOf" srcId="{845E9AF2-967E-406E-A7DA-F130728D7178}" destId="{66E2FCA2-ABEE-4BCC-B1CE-1663F8A8D5C5}" srcOrd="9" destOrd="0" presId="urn:microsoft.com/office/officeart/2005/8/layout/cycle5"/>
    <dgm:cxn modelId="{33B7F20B-CAC8-4A40-9A42-B3516EB72FAF}" type="presParOf" srcId="{845E9AF2-967E-406E-A7DA-F130728D7178}" destId="{366A002D-6CC1-4330-BCBF-B3178E997564}" srcOrd="10" destOrd="0" presId="urn:microsoft.com/office/officeart/2005/8/layout/cycle5"/>
    <dgm:cxn modelId="{E9E2E77E-94D5-4F79-9FFA-727B261C6D94}" type="presParOf" srcId="{845E9AF2-967E-406E-A7DA-F130728D7178}" destId="{F6BC31DB-AE54-4068-81BB-33EF3DC1AED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B9784-2DFE-4D79-968E-37450C7C2CA1}">
      <dsp:nvSpPr>
        <dsp:cNvPr id="0" name=""/>
        <dsp:cNvSpPr/>
      </dsp:nvSpPr>
      <dsp:spPr>
        <a:xfrm>
          <a:off x="4115838" y="177236"/>
          <a:ext cx="1286234" cy="836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Plan</a:t>
          </a:r>
          <a:endParaRPr lang="en-US" sz="2300" kern="1200" dirty="0"/>
        </a:p>
      </dsp:txBody>
      <dsp:txXfrm>
        <a:off x="4156651" y="218049"/>
        <a:ext cx="1204608" cy="754426"/>
      </dsp:txXfrm>
    </dsp:sp>
    <dsp:sp modelId="{356293FB-80B2-4D08-AC4D-D2FA9283C35D}">
      <dsp:nvSpPr>
        <dsp:cNvPr id="0" name=""/>
        <dsp:cNvSpPr/>
      </dsp:nvSpPr>
      <dsp:spPr>
        <a:xfrm>
          <a:off x="3529743" y="660756"/>
          <a:ext cx="2760280" cy="2760280"/>
        </a:xfrm>
        <a:custGeom>
          <a:avLst/>
          <a:gdLst/>
          <a:ahLst/>
          <a:cxnLst/>
          <a:rect l="0" t="0" r="0" b="0"/>
          <a:pathLst>
            <a:path>
              <a:moveTo>
                <a:pt x="2045810" y="171144"/>
              </a:moveTo>
              <a:arcTo wR="1380140" hR="1380140" stAng="17930225" swAng="148044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712AF-7963-47F7-BCFC-8F7ED6C2F8AF}">
      <dsp:nvSpPr>
        <dsp:cNvPr id="0" name=""/>
        <dsp:cNvSpPr/>
      </dsp:nvSpPr>
      <dsp:spPr>
        <a:xfrm>
          <a:off x="5543972" y="1381405"/>
          <a:ext cx="1286234" cy="836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Teach</a:t>
          </a:r>
          <a:endParaRPr lang="en-US" sz="2300" kern="1200" dirty="0"/>
        </a:p>
      </dsp:txBody>
      <dsp:txXfrm>
        <a:off x="5584785" y="1422218"/>
        <a:ext cx="1204608" cy="754426"/>
      </dsp:txXfrm>
    </dsp:sp>
    <dsp:sp modelId="{645AE7EF-BF62-4D4E-80A8-ED3BBDAABF44}">
      <dsp:nvSpPr>
        <dsp:cNvPr id="0" name=""/>
        <dsp:cNvSpPr/>
      </dsp:nvSpPr>
      <dsp:spPr>
        <a:xfrm>
          <a:off x="3426809" y="419291"/>
          <a:ext cx="2760280" cy="2760280"/>
        </a:xfrm>
        <a:custGeom>
          <a:avLst/>
          <a:gdLst/>
          <a:ahLst/>
          <a:cxnLst/>
          <a:rect l="0" t="0" r="0" b="0"/>
          <a:pathLst>
            <a:path>
              <a:moveTo>
                <a:pt x="2617131" y="1992216"/>
              </a:moveTo>
              <a:arcTo wR="1380140" hR="1380140" stAng="1579602" swAng="16322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18CEA-0703-4184-9672-CAEAFD8FBF0B}">
      <dsp:nvSpPr>
        <dsp:cNvPr id="0" name=""/>
        <dsp:cNvSpPr/>
      </dsp:nvSpPr>
      <dsp:spPr>
        <a:xfrm>
          <a:off x="4163832" y="2761545"/>
          <a:ext cx="1286234" cy="836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Evaluate</a:t>
          </a:r>
          <a:endParaRPr lang="en-US" sz="2300" kern="1200" dirty="0"/>
        </a:p>
      </dsp:txBody>
      <dsp:txXfrm>
        <a:off x="4204645" y="2802358"/>
        <a:ext cx="1204608" cy="754426"/>
      </dsp:txXfrm>
    </dsp:sp>
    <dsp:sp modelId="{C2DF8998-1E6A-4DC7-8995-60B9AF8B5C65}">
      <dsp:nvSpPr>
        <dsp:cNvPr id="0" name=""/>
        <dsp:cNvSpPr/>
      </dsp:nvSpPr>
      <dsp:spPr>
        <a:xfrm>
          <a:off x="3426809" y="419291"/>
          <a:ext cx="2760280" cy="2760280"/>
        </a:xfrm>
        <a:custGeom>
          <a:avLst/>
          <a:gdLst/>
          <a:ahLst/>
          <a:cxnLst/>
          <a:rect l="0" t="0" r="0" b="0"/>
          <a:pathLst>
            <a:path>
              <a:moveTo>
                <a:pt x="559796" y="2490015"/>
              </a:moveTo>
              <a:arcTo wR="1380140" hR="1380140" stAng="7588156" swAng="16322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2FCA2-ABEE-4BCC-B1CE-1663F8A8D5C5}">
      <dsp:nvSpPr>
        <dsp:cNvPr id="0" name=""/>
        <dsp:cNvSpPr/>
      </dsp:nvSpPr>
      <dsp:spPr>
        <a:xfrm>
          <a:off x="2783692" y="1381405"/>
          <a:ext cx="1286234" cy="836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Reflect</a:t>
          </a:r>
          <a:endParaRPr lang="en-US" sz="2300" kern="1200" dirty="0"/>
        </a:p>
      </dsp:txBody>
      <dsp:txXfrm>
        <a:off x="2824505" y="1422218"/>
        <a:ext cx="1204608" cy="754426"/>
      </dsp:txXfrm>
    </dsp:sp>
    <dsp:sp modelId="{F6BC31DB-AE54-4068-81BB-33EF3DC1AED6}">
      <dsp:nvSpPr>
        <dsp:cNvPr id="0" name=""/>
        <dsp:cNvSpPr/>
      </dsp:nvSpPr>
      <dsp:spPr>
        <a:xfrm>
          <a:off x="3308952" y="687482"/>
          <a:ext cx="2760280" cy="2760280"/>
        </a:xfrm>
        <a:custGeom>
          <a:avLst/>
          <a:gdLst/>
          <a:ahLst/>
          <a:cxnLst/>
          <a:rect l="0" t="0" r="0" b="0"/>
          <a:pathLst>
            <a:path>
              <a:moveTo>
                <a:pt x="275445" y="552832"/>
              </a:moveTo>
              <a:arcTo wR="1380140" hR="1380140" stAng="13009776" swAng="129686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F6E2F6-B785-4071-9A6D-209D28AE382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014791-3CE3-400F-9DA0-8E8D23268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817EA0-D1ED-4F46-B5CA-9F993BF9EA0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4AADC1-F3FF-F24D-8552-485BBD572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5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65D4-7CC5-9641-A0C6-7DC567A2AA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0414" y="1235097"/>
            <a:ext cx="982980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latin typeface="Arial" panose="020B0604020202020204" pitchFamily="34" charset="0"/>
                <a:ea typeface="DIN2014-EXTRABOLD" panose="020B0504020202020204" pitchFamily="34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07CF2-BF9D-8E44-B919-ECBB664B17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414" y="3714772"/>
            <a:ext cx="9829800" cy="1245535"/>
          </a:xfr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latin typeface="Arial" panose="020B0604020202020204" pitchFamily="34" charset="0"/>
                <a:ea typeface="DIN 2014 Bold" panose="020B05040202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0C46-E114-BB4F-82BE-A88BED22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818B0-085C-7240-8D3C-FFE46409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EAFE0-FD83-4148-80EC-B3D31820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0DAC0871-0E3D-E94B-BB9C-252991848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6156"/>
          <a:stretch/>
        </p:blipFill>
        <p:spPr>
          <a:xfrm>
            <a:off x="-1004115" y="-52460"/>
            <a:ext cx="6427830" cy="44360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52AE625-0977-674B-95E2-F08DEBBC3F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808" y="541944"/>
            <a:ext cx="3902202" cy="7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8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B16A-1EE4-DE40-AB5C-05B47E99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FC882-98B0-0843-9231-CC155BB2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6E63A-A092-F54F-B5C4-3ED003F08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70FD1-1312-7544-BA71-2854CB2F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9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63D671-3E38-9548-8761-523CAEB9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E6979-7DE0-384C-B2F2-B47B88CF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62188-E7A3-204E-A17B-17CC4525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0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E6ED-6C69-7449-B846-7D04C62C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1682-BEA5-C441-A3BA-2494CC52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6011C-6A3A-114E-A496-E1BCB789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10137-4EA7-A348-9328-C9642026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5FBFF-5DFB-B941-8E2A-DD4DDBD7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A9596-0946-8B42-8A1D-DFFD188E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D3B4AF58-2449-1947-BB56-40C54486A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6156"/>
          <a:stretch/>
        </p:blipFill>
        <p:spPr>
          <a:xfrm>
            <a:off x="-793127" y="6484741"/>
            <a:ext cx="5843482" cy="40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6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E6ED-6C69-7449-B846-7D04C62CD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1682-BEA5-C441-A3BA-2494CC52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6011C-6A3A-114E-A496-E1BCB789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10137-4EA7-A348-9328-C9642026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5FBFF-5DFB-B941-8E2A-DD4DDBD7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A9596-0946-8B42-8A1D-DFFD188E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A5E646B0-EF5D-F64E-BB45-0B3D79B7A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6191"/>
          <a:stretch/>
        </p:blipFill>
        <p:spPr>
          <a:xfrm>
            <a:off x="-640758" y="6484741"/>
            <a:ext cx="5412783" cy="3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9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E697-5723-2541-84F3-4A972BB5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349B2-F1CD-2347-92E5-A740301F1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A6079-33E7-684F-941F-033FB2B05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EF87B-CD88-0443-A5E3-7AFD7CA5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69233-CFBB-A64F-875D-B0F152DF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F2711-FFC6-574E-9C8B-18CC6D7B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0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B6B2-6201-F640-A8E0-E89A9C77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29808-6454-734A-A845-3AAA49EE1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2F2D4-383B-F143-9A08-8307C6E0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6A216-430C-724F-AE7A-9D8EBFF0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EA67-7437-A842-B4BF-9EE08C05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D80F2-9082-4546-9884-9556480C9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42851-FFD5-F747-A803-FACE2F8CC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542A3-ECA5-934E-94E8-4FE93B261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6E339-3CED-A84C-9585-D7356216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BE32C-CCA0-9A4E-9D05-ABE12F7C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1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178B-7368-1043-9397-92AF524B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681037"/>
            <a:ext cx="10653386" cy="1009651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98F3-BF70-7A46-BD10-0288A6404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14" y="1825625"/>
            <a:ext cx="1065338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8F06A-870B-0449-98FD-CDA9B033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BF81-5478-9B4C-9AE4-9CA79089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F8010-F907-4944-A2AF-464DCFA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66F9DA0-26C3-E448-A805-AA5CE30DC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1283" y="283283"/>
            <a:ext cx="1073706" cy="13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1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C2DD61C-6B7C-0B45-8011-3F514EDAE9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3607" y="283284"/>
            <a:ext cx="1073707" cy="1331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A178B-7368-1043-9397-92AF524B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681037"/>
            <a:ext cx="10653386" cy="1009651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98F3-BF70-7A46-BD10-0288A6404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14" y="1825625"/>
            <a:ext cx="106533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8F06A-870B-0449-98FD-CDA9B033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BF81-5478-9B4C-9AE4-9CA79089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F8010-F907-4944-A2AF-464DCFA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2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1CF7-03A8-1D41-B34A-04471BC2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0B67C-7D54-BB48-9666-011A893D1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6A53-FB0E-6745-9666-AD51669F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A497B-E558-3442-9068-C77B4392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74389-51DB-6541-A5B9-14001D90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F6EAB5EB-353B-DA4F-B4CF-653B605293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8851" y="6478482"/>
            <a:ext cx="5412783" cy="852012"/>
          </a:xfrm>
          <a:prstGeom prst="rect">
            <a:avLst/>
          </a:prstGeom>
        </p:spPr>
      </p:pic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61C6910D-AE7F-AD4C-BBB8-ED4E8AC8E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7040" b="-1"/>
          <a:stretch/>
        </p:blipFill>
        <p:spPr>
          <a:xfrm>
            <a:off x="-272488" y="0"/>
            <a:ext cx="5523832" cy="373545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E441C307-5412-BA4D-8B86-798BEDC3FB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7040" b="-1"/>
          <a:stretch/>
        </p:blipFill>
        <p:spPr>
          <a:xfrm>
            <a:off x="-3034404" y="200267"/>
            <a:ext cx="5523832" cy="3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2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1CF7-03A8-1D41-B34A-04471BC2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0B67C-7D54-BB48-9666-011A893D1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6A53-FB0E-6745-9666-AD51669F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A497B-E558-3442-9068-C77B4392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74389-51DB-6541-A5B9-14001D90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6BDBF8AE-C809-F64C-A487-F31529B57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667"/>
          <a:stretch/>
        </p:blipFill>
        <p:spPr>
          <a:xfrm>
            <a:off x="-556959" y="0"/>
            <a:ext cx="5843482" cy="370984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E685C026-1081-0A47-8C5C-9AE845F5E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6156"/>
          <a:stretch/>
        </p:blipFill>
        <p:spPr>
          <a:xfrm>
            <a:off x="7329095" y="6484741"/>
            <a:ext cx="5843482" cy="403280"/>
          </a:xfrm>
          <a:prstGeom prst="rect">
            <a:avLst/>
          </a:prstGeom>
        </p:spPr>
      </p:pic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AAF2E831-1406-5644-AFB5-BC7383AEF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667"/>
          <a:stretch/>
        </p:blipFill>
        <p:spPr>
          <a:xfrm>
            <a:off x="-3317092" y="203200"/>
            <a:ext cx="5843482" cy="3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E039-7704-2647-AC21-B5073BA3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681037"/>
            <a:ext cx="10653386" cy="1009651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74105-6F27-D442-A611-B996AA6E0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414" y="2012711"/>
            <a:ext cx="5319386" cy="4164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E7C2A-7D6A-E24E-9AB4-A50957398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2711"/>
            <a:ext cx="5181600" cy="4164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0A08B-EABB-DE44-BE72-27FC2B24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BD382-D38E-6F4D-ADEB-45ECEF46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A11EC-0AB7-734F-A98B-80FAA6BE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ADF783F1-0FF3-714C-BBE4-B47F5DC38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3607" y="283284"/>
            <a:ext cx="1073707" cy="13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3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2579D18A-3419-C7B5-27BA-5C59BB3B6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8172" y="646520"/>
            <a:ext cx="2022420" cy="565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5E039-7704-2647-AC21-B5073BA3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9" y="681037"/>
            <a:ext cx="5574323" cy="133167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E7C2A-7D6A-E24E-9AB4-A50957398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0"/>
            <a:ext cx="51816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0A08B-EABB-DE44-BE72-27FC2B24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BD382-D38E-6F4D-ADEB-45ECEF46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A11EC-0AB7-734F-A98B-80FAA6BE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3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B664DD5A-FF46-DF4C-A919-2EE6FDBCF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1283" y="283283"/>
            <a:ext cx="1073706" cy="1331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5E039-7704-2647-AC21-B5073BA3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681037"/>
            <a:ext cx="10653386" cy="1009651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74105-6F27-D442-A611-B996AA6E0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414" y="2012711"/>
            <a:ext cx="5319386" cy="4164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E7C2A-7D6A-E24E-9AB4-A50957398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2711"/>
            <a:ext cx="5181600" cy="4164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0A08B-EABB-DE44-BE72-27FC2B24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BD382-D38E-6F4D-ADEB-45ECEF46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A11EC-0AB7-734F-A98B-80FAA6BE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9F17-8A38-0441-92AD-E23ADD73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2C063-5CA7-8441-8D83-31AC20DEE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C8CBD-0308-FA41-A208-BD90EE14A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5D56F-A323-C241-A46D-A5DCE8B9A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C061B-C685-D545-9967-6461D34E9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DFBB-2E45-4147-BF5A-4EA2E3B4B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D7DB0-5161-1A49-B44C-22FCB26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CAA4F-960C-334E-A5F7-4B12F089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294CC738-91F1-6342-8AD5-05E30DA50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1283" y="283283"/>
            <a:ext cx="1073706" cy="13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6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CA11F-B650-8F43-8D7F-20E15A814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365125"/>
            <a:ext cx="106533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50E26-9291-2C49-9737-082F8B115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414" y="1825625"/>
            <a:ext cx="106533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00296-2A58-2248-BF9A-3D24D2ABB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C98D9-2107-BE49-B8A2-791481FA2AE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0F726-6861-F841-A717-C1ED20494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45BCD-C759-DE42-9277-272C388E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4EA8-7DC2-124D-A4AB-A23D64D6C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3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52" r:id="rId6"/>
    <p:sldLayoutId id="2147483664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63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DIN 2014 Bold" panose="020B0504020202020204" pitchFamily="34" charset="77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8"/>
        </a:buBlip>
        <a:defRPr sz="2800" b="1" i="0" kern="1200">
          <a:solidFill>
            <a:schemeClr val="tx1"/>
          </a:solidFill>
          <a:latin typeface="Arial" panose="020B0604020202020204" pitchFamily="34" charset="0"/>
          <a:ea typeface="DIN 2014 Demi" panose="020B0504020202020204" pitchFamily="34" charset="77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DIN 2014" panose="020B0504020202020204" pitchFamily="34" charset="77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DIN 2014" panose="020B0504020202020204" pitchFamily="34" charset="77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DIN 2014" panose="020B0504020202020204" pitchFamily="34" charset="77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DIN 2014" panose="020B0504020202020204" pitchFamily="34" charset="77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-usr.rider.edu/~vrme/v30n1/index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campus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eric.Branscome@tamuc.edu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9796-F06E-964E-AC31-D74B1FD07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414" y="1235097"/>
            <a:ext cx="11148686" cy="2387600"/>
          </a:xfrm>
        </p:spPr>
        <p:txBody>
          <a:bodyPr/>
          <a:lstStyle/>
          <a:p>
            <a:r>
              <a:rPr lang="en-US" smtClean="0"/>
              <a:t>The Accessible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Assessment Enigma 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727C0-5835-804E-A3BB-4F22F84AD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Day 2022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55695BA-5D66-0449-945D-B794C6332CE2}"/>
              </a:ext>
            </a:extLst>
          </p:cNvPr>
          <p:cNvSpPr txBox="1">
            <a:spLocks/>
          </p:cNvSpPr>
          <p:nvPr/>
        </p:nvSpPr>
        <p:spPr>
          <a:xfrm>
            <a:off x="700414" y="5360982"/>
            <a:ext cx="9829800" cy="9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tx1"/>
                </a:solidFill>
                <a:latin typeface="DIN 2014 Bold" panose="020B0504020202020204" pitchFamily="34" charset="77"/>
                <a:ea typeface="DIN 2014 Bold" panose="020B0504020202020204" pitchFamily="34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i="0" dirty="0" smtClean="0">
                <a:solidFill>
                  <a:schemeClr val="tx2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rPr>
              <a:t>Eric Branscome</a:t>
            </a:r>
            <a:endParaRPr lang="en-US" sz="2400" b="0" i="0" dirty="0">
              <a:solidFill>
                <a:schemeClr val="tx2"/>
              </a:solidFill>
              <a:latin typeface="Arial" panose="020B0604020202020204" pitchFamily="34" charset="0"/>
              <a:ea typeface="DIN 2014" panose="020B0504020202020204" pitchFamily="34" charset="77"/>
              <a:cs typeface="Arial" panose="020B0604020202020204" pitchFamily="34" charset="0"/>
            </a:endParaRPr>
          </a:p>
          <a:p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rPr>
              <a:t>Music Department Head </a:t>
            </a:r>
            <a:endParaRPr lang="en-US" sz="2400" b="0" i="0" dirty="0">
              <a:solidFill>
                <a:schemeClr val="tx2"/>
              </a:solidFill>
              <a:latin typeface="Arial" panose="020B0604020202020204" pitchFamily="34" charset="0"/>
              <a:ea typeface="DIN 2014" panose="020B050402020202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657" y="4564570"/>
            <a:ext cx="6438900" cy="197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5249"/>
          <a:stretch/>
        </p:blipFill>
        <p:spPr>
          <a:xfrm>
            <a:off x="1571345" y="934401"/>
            <a:ext cx="3773148" cy="2707577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3"/>
          <a:srcRect t="72362"/>
          <a:stretch/>
        </p:blipFill>
        <p:spPr>
          <a:xfrm>
            <a:off x="5857748" y="1375979"/>
            <a:ext cx="4279197" cy="155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there are parallel funnels….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13" y="6176962"/>
            <a:ext cx="10653386" cy="7088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… you will need multiple matrices. </a:t>
            </a:r>
            <a:endParaRPr lang="en-US" dirty="0"/>
          </a:p>
        </p:txBody>
      </p:sp>
      <p:pic>
        <p:nvPicPr>
          <p:cNvPr id="4" name="Picture 4" descr="Stainless Steel Funnel 1.9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t="14560" r="10987" b="9279"/>
          <a:stretch/>
        </p:blipFill>
        <p:spPr bwMode="auto">
          <a:xfrm>
            <a:off x="1" y="1825625"/>
            <a:ext cx="35987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ainless Steel Funnel 1.9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t="14560" r="10987" b="9279"/>
          <a:stretch/>
        </p:blipFill>
        <p:spPr bwMode="auto">
          <a:xfrm>
            <a:off x="4299132" y="1736407"/>
            <a:ext cx="3492206" cy="43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347" y="2021466"/>
            <a:ext cx="26700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4"/>
                </a:solidFill>
                <a:effectLst/>
              </a:rPr>
              <a:t>SACS.COC</a:t>
            </a:r>
            <a:endParaRPr lang="en-US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0066" y="2021465"/>
            <a:ext cx="17940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4"/>
                </a:solidFill>
                <a:effectLst/>
              </a:rPr>
              <a:t>NASM</a:t>
            </a:r>
            <a:endParaRPr lang="en-US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Picture 7" descr="Stainless Steel Funnel 1.9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t="14560" r="10987" b="9279"/>
          <a:stretch/>
        </p:blipFill>
        <p:spPr bwMode="auto">
          <a:xfrm>
            <a:off x="8192791" y="1825625"/>
            <a:ext cx="3722307" cy="43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476446" y="2028203"/>
            <a:ext cx="1154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4"/>
                </a:solidFill>
                <a:effectLst/>
              </a:rPr>
              <a:t>TEA</a:t>
            </a:r>
            <a:endParaRPr lang="en-US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46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 from Educational Psychology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14" y="1825625"/>
            <a:ext cx="10653386" cy="3971671"/>
          </a:xfrm>
        </p:spPr>
        <p:txBody>
          <a:bodyPr/>
          <a:lstStyle/>
          <a:p>
            <a:r>
              <a:rPr lang="en-US" dirty="0" smtClean="0"/>
              <a:t>Jerome Bruner</a:t>
            </a:r>
          </a:p>
          <a:p>
            <a:pPr lvl="1"/>
            <a:r>
              <a:rPr lang="en-US" dirty="0" smtClean="0"/>
              <a:t>Scaffolding</a:t>
            </a:r>
          </a:p>
          <a:p>
            <a:pPr lvl="1"/>
            <a:r>
              <a:rPr lang="en-US" dirty="0" smtClean="0"/>
              <a:t>Sequencing </a:t>
            </a:r>
          </a:p>
          <a:p>
            <a:pPr lvl="1"/>
            <a:r>
              <a:rPr lang="en-US" dirty="0" smtClean="0"/>
              <a:t>Spiral Curriculum </a:t>
            </a:r>
            <a:endParaRPr lang="en-US" dirty="0"/>
          </a:p>
        </p:txBody>
      </p:sp>
      <p:pic>
        <p:nvPicPr>
          <p:cNvPr id="2050" name="Picture 2" descr="Jerome S. Bruner, Who Shaped Understanding of the Young Mind, Dies at 100 -  The New York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67" y="3638547"/>
            <a:ext cx="2964570" cy="1975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ducational Theory of the Month – Spiral Curriculum: Jerome Bru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10" y="1929385"/>
            <a:ext cx="3587390" cy="362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144768"/>
            <a:ext cx="1138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Consideration: Where does your class fall in the context of the complete curriculum?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66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from Educational Psychology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 Vygotsky</a:t>
            </a:r>
          </a:p>
          <a:p>
            <a:pPr lvl="1"/>
            <a:r>
              <a:rPr lang="en-US" dirty="0" smtClean="0"/>
              <a:t>Zone of Proximal Development  </a:t>
            </a:r>
            <a:endParaRPr lang="en-US" dirty="0"/>
          </a:p>
        </p:txBody>
      </p:sp>
      <p:pic>
        <p:nvPicPr>
          <p:cNvPr id="4098" name="Picture 2" descr="Vygotsky: Life, Theories, and Influence of Lev Vygot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19" y="3200400"/>
            <a:ext cx="2815830" cy="2252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one of proximal development - Sketchplan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74" y="1752600"/>
            <a:ext cx="5018231" cy="4256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525" y="6372225"/>
            <a:ext cx="1152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Consideration: Where are your students when they begin your class? Where should they be by the end of your class?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example: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 your students know or be able to do by the end of your class?</a:t>
            </a:r>
          </a:p>
          <a:p>
            <a:pPr lvl="1"/>
            <a:r>
              <a:rPr lang="en-US" dirty="0" smtClean="0"/>
              <a:t>Understand multiplication…</a:t>
            </a:r>
          </a:p>
          <a:p>
            <a:pPr lvl="1"/>
            <a:r>
              <a:rPr lang="en-US" dirty="0" smtClean="0"/>
              <a:t>Explore divergent philosophies...</a:t>
            </a:r>
          </a:p>
          <a:p>
            <a:pPr lvl="1"/>
            <a:r>
              <a:rPr lang="en-US" dirty="0" smtClean="0"/>
              <a:t>Be able to express themselves….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6" name="Picture 2" descr="Getting There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5" y="368300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3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about that Verb!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sng" dirty="0"/>
              <a:t>Understand</a:t>
            </a:r>
            <a:r>
              <a:rPr lang="en-US" dirty="0"/>
              <a:t> </a:t>
            </a:r>
            <a:r>
              <a:rPr lang="en-US" dirty="0" smtClean="0"/>
              <a:t>multiplication…</a:t>
            </a:r>
            <a:endParaRPr lang="en-US" dirty="0"/>
          </a:p>
          <a:p>
            <a:pPr lvl="1"/>
            <a:r>
              <a:rPr lang="en-US" u="sng" dirty="0"/>
              <a:t>Explore</a:t>
            </a:r>
            <a:r>
              <a:rPr lang="en-US" dirty="0"/>
              <a:t> divergent philosophies...</a:t>
            </a:r>
          </a:p>
          <a:p>
            <a:pPr lvl="1"/>
            <a:r>
              <a:rPr lang="en-US" u="sng" dirty="0"/>
              <a:t>Be able to express </a:t>
            </a:r>
            <a:r>
              <a:rPr lang="en-US" dirty="0"/>
              <a:t>themselves…. </a:t>
            </a:r>
          </a:p>
          <a:p>
            <a:endParaRPr lang="en-US" dirty="0" smtClean="0"/>
          </a:p>
          <a:p>
            <a:r>
              <a:rPr lang="en-US" dirty="0" smtClean="0"/>
              <a:t>How will you know that they understand? </a:t>
            </a:r>
          </a:p>
          <a:p>
            <a:r>
              <a:rPr lang="en-US" dirty="0" smtClean="0"/>
              <a:t>How will you document that they have explored? </a:t>
            </a:r>
          </a:p>
          <a:p>
            <a:r>
              <a:rPr lang="en-US" dirty="0" smtClean="0"/>
              <a:t>What will you have your students do to express?</a:t>
            </a:r>
            <a:endParaRPr lang="en-US" dirty="0"/>
          </a:p>
        </p:txBody>
      </p:sp>
      <p:pic>
        <p:nvPicPr>
          <p:cNvPr id="7170" name="Picture 2" descr="Why do people scratch their heads when confused? | BBC Science Focus  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291435"/>
            <a:ext cx="3644900" cy="15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9900" y="6176963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POINT: You need </a:t>
            </a:r>
            <a:r>
              <a:rPr lang="en-US" sz="3600" i="1" dirty="0" smtClean="0"/>
              <a:t>assessable</a:t>
            </a:r>
            <a:r>
              <a:rPr lang="en-US" sz="3600" dirty="0" smtClean="0"/>
              <a:t> verbs!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75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from Educational Psychology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Benjamin Bloom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 (revised 2001)</a:t>
            </a:r>
            <a:endParaRPr lang="en-US" i="1" dirty="0"/>
          </a:p>
        </p:txBody>
      </p:sp>
      <p:pic>
        <p:nvPicPr>
          <p:cNvPr id="8194" name="Picture 2" descr="https://uoeee.asu.edu/sites/default/files/resize/styles/panopoly_image_original/public/asu_bloom_taxonomy_pyramid-515x515.png?itok=Yrx_1g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3797299"/>
            <a:ext cx="2616200" cy="26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oeee.asu.edu/sites/default/files/styles/panopoly_image_original/public/asu_bloom_taxonomy_steps.png?itok=4fGXS-f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21" y="2474943"/>
            <a:ext cx="7370436" cy="438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8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Artsy verbs in Bloom’s Taxonomy Context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14" y="6319836"/>
            <a:ext cx="10653386" cy="525463"/>
          </a:xfrm>
        </p:spPr>
        <p:txBody>
          <a:bodyPr>
            <a:normAutofit fontScale="47500" lnSpcReduction="20000"/>
          </a:bodyPr>
          <a:lstStyle/>
          <a:p>
            <a:r>
              <a:rPr lang="en-US" b="0" dirty="0"/>
              <a:t>Compiled by Eric E. Branscome and Cody Robinson </a:t>
            </a:r>
          </a:p>
          <a:p>
            <a:r>
              <a:rPr lang="en-US" b="0" dirty="0"/>
              <a:t>Full article available at </a:t>
            </a:r>
            <a:r>
              <a:rPr lang="en-US" b="0" dirty="0">
                <a:hlinkClick r:id="rId2"/>
              </a:rPr>
              <a:t>http://www-usr.rider.edu/%</a:t>
            </a:r>
            <a:r>
              <a:rPr lang="en-US" b="0" dirty="0" smtClean="0">
                <a:hlinkClick r:id="rId2"/>
              </a:rPr>
              <a:t>7Evrme/v30n1/index.htm</a:t>
            </a:r>
            <a:r>
              <a:rPr lang="en-US" b="0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166"/>
          <a:stretch/>
        </p:blipFill>
        <p:spPr>
          <a:xfrm>
            <a:off x="1258864" y="1460500"/>
            <a:ext cx="8839050" cy="4725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4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Final Piece: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 your students know or be able to do by the end of your class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COUNT!!!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5360" t="3397"/>
          <a:stretch/>
        </p:blipFill>
        <p:spPr>
          <a:xfrm>
            <a:off x="4412100" y="3838575"/>
            <a:ext cx="2731014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Final Piece: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 your students know or be able to do by the end of your class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COUNT!!! </a:t>
            </a:r>
          </a:p>
          <a:p>
            <a:pPr lvl="1"/>
            <a:r>
              <a:rPr lang="en-US" dirty="0" smtClean="0"/>
              <a:t>Understand multiplication… (better!)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5360" t="3397"/>
          <a:stretch/>
        </p:blipFill>
        <p:spPr>
          <a:xfrm>
            <a:off x="4412100" y="3838575"/>
            <a:ext cx="2731014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session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pieces of the IER assessment puzzle; and how to know which pieces are yours</a:t>
            </a:r>
          </a:p>
          <a:p>
            <a:r>
              <a:rPr lang="en-US" dirty="0" smtClean="0"/>
              <a:t>Identify the ABCs (and Ds) of Assessment </a:t>
            </a:r>
          </a:p>
          <a:p>
            <a:r>
              <a:rPr lang="en-US" dirty="0" smtClean="0"/>
              <a:t>Prepare you to dive into your own assessment </a:t>
            </a:r>
          </a:p>
          <a:p>
            <a:r>
              <a:rPr lang="en-US" dirty="0" smtClean="0"/>
              <a:t>Question / Answer Session </a:t>
            </a:r>
          </a:p>
          <a:p>
            <a:r>
              <a:rPr lang="en-US" dirty="0" smtClean="0"/>
              <a:t>Brainwash you in the academic rigor of the music curriculum </a:t>
            </a:r>
          </a:p>
          <a:p>
            <a:endParaRPr lang="en-US" dirty="0"/>
          </a:p>
        </p:txBody>
      </p:sp>
      <p:pic>
        <p:nvPicPr>
          <p:cNvPr id="9218" name="Picture 2" descr="How A Jedi Mind Trick Saved The 'Star Wars' Galaxy — CultureS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6"/>
          <a:stretch/>
        </p:blipFill>
        <p:spPr bwMode="auto">
          <a:xfrm>
            <a:off x="3182247" y="4787900"/>
            <a:ext cx="1897753" cy="161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Final Piece: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 your students know or be able to do by the end of your class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COUNT!!! </a:t>
            </a:r>
          </a:p>
          <a:p>
            <a:pPr lvl="1"/>
            <a:r>
              <a:rPr lang="en-US" dirty="0" smtClean="0"/>
              <a:t>Understand multiplication… (better!) </a:t>
            </a:r>
          </a:p>
          <a:p>
            <a:pPr lvl="1"/>
            <a:r>
              <a:rPr lang="en-US" dirty="0" smtClean="0"/>
              <a:t>Calculate multiplication equations…. (even better, but what’s still missing?)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5360" t="3397"/>
          <a:stretch/>
        </p:blipFill>
        <p:spPr>
          <a:xfrm>
            <a:off x="4412100" y="3838575"/>
            <a:ext cx="2731014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Final Piece: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 your students know or be able to do by the end of your class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COUNT!!! </a:t>
            </a:r>
          </a:p>
          <a:p>
            <a:pPr lvl="1"/>
            <a:r>
              <a:rPr lang="en-US" dirty="0" smtClean="0"/>
              <a:t>Understand </a:t>
            </a:r>
            <a:r>
              <a:rPr lang="en-US" dirty="0"/>
              <a:t>multiplication</a:t>
            </a:r>
            <a:r>
              <a:rPr lang="en-US" dirty="0" smtClean="0"/>
              <a:t> equations… (better!) 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/>
              <a:t>multiplication</a:t>
            </a:r>
            <a:r>
              <a:rPr lang="en-US" dirty="0" smtClean="0"/>
              <a:t> equations…. (even better, but what’s still missing?)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Students</a:t>
            </a:r>
            <a:r>
              <a:rPr lang="en-US" dirty="0" smtClean="0"/>
              <a:t> will </a:t>
            </a:r>
            <a:r>
              <a:rPr lang="en-US" dirty="0" smtClean="0">
                <a:solidFill>
                  <a:schemeClr val="tx2"/>
                </a:solidFill>
              </a:rPr>
              <a:t>calculate </a:t>
            </a:r>
            <a:r>
              <a:rPr lang="en-US" dirty="0">
                <a:solidFill>
                  <a:schemeClr val="tx2"/>
                </a:solidFill>
              </a:rPr>
              <a:t>multiplication</a:t>
            </a:r>
            <a:r>
              <a:rPr lang="en-US" dirty="0" smtClean="0">
                <a:solidFill>
                  <a:schemeClr val="tx2"/>
                </a:solidFill>
              </a:rPr>
              <a:t> equations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B050"/>
                </a:solidFill>
              </a:rPr>
              <a:t>2-digit numbers by hand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chemeClr val="bg2"/>
                </a:solidFill>
              </a:rPr>
              <a:t>90% accuracy.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5360" t="3397"/>
          <a:stretch/>
        </p:blipFill>
        <p:spPr>
          <a:xfrm>
            <a:off x="10217736" y="4991100"/>
            <a:ext cx="1751377" cy="1765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0" y="5461000"/>
            <a:ext cx="70644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dirty="0"/>
              <a:t> </a:t>
            </a:r>
            <a:r>
              <a:rPr lang="en-US" dirty="0"/>
              <a:t>= Audience (the student will)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B</a:t>
            </a:r>
            <a:r>
              <a:rPr lang="en-US" dirty="0"/>
              <a:t> = Behavior (verb – should be assessable or measurable)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en-US" b="1" dirty="0"/>
              <a:t> </a:t>
            </a:r>
            <a:r>
              <a:rPr lang="en-US" dirty="0"/>
              <a:t>= Condition (how the verb will be fulfilled / what students will use)</a:t>
            </a:r>
          </a:p>
          <a:p>
            <a:pPr lvl="1"/>
            <a:r>
              <a:rPr lang="en-US" b="1" dirty="0">
                <a:solidFill>
                  <a:srgbClr val="FFC000"/>
                </a:solidFill>
              </a:rPr>
              <a:t>D</a:t>
            </a:r>
            <a:r>
              <a:rPr lang="en-US" dirty="0"/>
              <a:t> = Degree (the specific target or assessment criteria)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Qualitative Assessment in a Quantitative World</a:t>
            </a:r>
            <a:br>
              <a:rPr lang="en-US" sz="3600" dirty="0" smtClean="0"/>
            </a:br>
            <a:r>
              <a:rPr lang="en-US" sz="3100" i="1" dirty="0" smtClean="0"/>
              <a:t>(when we can’t …with 90% accuracy) 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825625"/>
            <a:ext cx="11925300" cy="33051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Students will sing </a:t>
            </a:r>
            <a:r>
              <a:rPr lang="en-US" i="1" dirty="0" smtClean="0"/>
              <a:t>La </a:t>
            </a:r>
            <a:r>
              <a:rPr lang="en-US" i="1" dirty="0" err="1" smtClean="0"/>
              <a:t>Traviata</a:t>
            </a:r>
            <a:r>
              <a:rPr lang="en-US" i="1" dirty="0" smtClean="0"/>
              <a:t> </a:t>
            </a:r>
            <a:r>
              <a:rPr lang="en-US" dirty="0" smtClean="0"/>
              <a:t>with 90% accuracy </a:t>
            </a:r>
          </a:p>
          <a:p>
            <a:r>
              <a:rPr lang="en-US" dirty="0" smtClean="0"/>
              <a:t>Students will jog a mile with 90% accuracy</a:t>
            </a:r>
          </a:p>
          <a:p>
            <a:r>
              <a:rPr lang="en-US" dirty="0" smtClean="0"/>
              <a:t>Students will write a haiku with 90% accuracy</a:t>
            </a:r>
          </a:p>
          <a:p>
            <a:r>
              <a:rPr lang="en-US" dirty="0" smtClean="0"/>
              <a:t>Students will analyze Monet’s </a:t>
            </a:r>
            <a:r>
              <a:rPr lang="en-US" i="1" dirty="0" smtClean="0"/>
              <a:t>Water Lily Pond </a:t>
            </a:r>
            <a:r>
              <a:rPr lang="en-US" dirty="0" smtClean="0"/>
              <a:t>with 90% accuracy</a:t>
            </a:r>
          </a:p>
          <a:p>
            <a:r>
              <a:rPr lang="en-US" dirty="0" smtClean="0"/>
              <a:t>Students will accurately choreograph a dance 3 out of 4 tries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" y="5740400"/>
            <a:ext cx="116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POINT: In your own content area, how can you change the D in the ABCD model?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1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Verbiage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perform with 90% accuracy</a:t>
            </a:r>
          </a:p>
          <a:p>
            <a:endParaRPr lang="en-US" dirty="0"/>
          </a:p>
          <a:p>
            <a:r>
              <a:rPr lang="en-US" sz="2400" i="1" dirty="0" smtClean="0"/>
              <a:t>Perform what? (VERB)</a:t>
            </a:r>
          </a:p>
          <a:p>
            <a:r>
              <a:rPr lang="en-US" sz="2400" i="1" dirty="0" smtClean="0"/>
              <a:t>Perform it on what or using what? (CONDITION)</a:t>
            </a:r>
          </a:p>
          <a:p>
            <a:r>
              <a:rPr lang="en-US" sz="2400" i="1" dirty="0" smtClean="0"/>
              <a:t>Perform it how well? (DEGREE)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5360" t="3397"/>
          <a:stretch/>
        </p:blipFill>
        <p:spPr>
          <a:xfrm>
            <a:off x="8782276" y="3528060"/>
            <a:ext cx="2424837" cy="24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Verbiage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will perform with 90% accuracy?</a:t>
            </a:r>
          </a:p>
          <a:p>
            <a:endParaRPr lang="en-US" dirty="0"/>
          </a:p>
          <a:p>
            <a:r>
              <a:rPr lang="en-US" dirty="0" smtClean="0"/>
              <a:t>Instead:</a:t>
            </a:r>
          </a:p>
          <a:p>
            <a:pPr lvl="1"/>
            <a:r>
              <a:rPr lang="en-US" dirty="0" smtClean="0"/>
              <a:t>Instrumental: Students will perform an F major scale in quarter notes at </a:t>
            </a:r>
            <a:r>
              <a:rPr lang="en-US" dirty="0" smtClean="0">
                <a:sym typeface="Petrucci" panose="00000400000000000000" pitchFamily="2" charset="2"/>
              </a:rPr>
              <a:t> = 120 bpm with correct fingerings. </a:t>
            </a:r>
          </a:p>
          <a:p>
            <a:pPr marL="457200" lvl="1" indent="0">
              <a:buNone/>
            </a:pPr>
            <a:endParaRPr lang="en-US" dirty="0" smtClean="0">
              <a:sym typeface="Petrucci" panose="00000400000000000000" pitchFamily="2" charset="2"/>
            </a:endParaRPr>
          </a:p>
          <a:p>
            <a:pPr lvl="1"/>
            <a:r>
              <a:rPr lang="en-US" dirty="0" smtClean="0"/>
              <a:t>Vocal: Students will sing a major scale with accurate solfege syllable and hand sign both ascending and descending. </a:t>
            </a:r>
          </a:p>
          <a:p>
            <a:pPr lvl="2"/>
            <a:r>
              <a:rPr lang="en-US" dirty="0">
                <a:sym typeface="Petrucci" panose="00000400000000000000" pitchFamily="2" charset="2"/>
              </a:rPr>
              <a:t>YES, there are so many other things to assess, but what is the specific objective of </a:t>
            </a:r>
            <a:r>
              <a:rPr lang="en-US" u="sng" dirty="0">
                <a:sym typeface="Petrucci" panose="00000400000000000000" pitchFamily="2" charset="2"/>
              </a:rPr>
              <a:t>this</a:t>
            </a:r>
            <a:r>
              <a:rPr lang="en-US" dirty="0">
                <a:sym typeface="Petrucci" panose="00000400000000000000" pitchFamily="2" charset="2"/>
              </a:rPr>
              <a:t> exercise? 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Verbiage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discuss music of their favorite musical genres.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5360" t="3397"/>
          <a:stretch/>
        </p:blipFill>
        <p:spPr>
          <a:xfrm>
            <a:off x="8782276" y="3528060"/>
            <a:ext cx="2424837" cy="24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Verbiage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1" y="1690688"/>
            <a:ext cx="7543800" cy="4185180"/>
          </a:xfrm>
        </p:spPr>
        <p:txBody>
          <a:bodyPr>
            <a:normAutofit/>
          </a:bodyPr>
          <a:lstStyle/>
          <a:p>
            <a:r>
              <a:rPr lang="en-US" dirty="0" smtClean="0"/>
              <a:t>Students will discuss music their favorite musical genres. </a:t>
            </a:r>
            <a:endParaRPr lang="en-US" dirty="0"/>
          </a:p>
          <a:p>
            <a:r>
              <a:rPr lang="en-US" dirty="0" smtClean="0"/>
              <a:t>Instead: </a:t>
            </a:r>
          </a:p>
          <a:p>
            <a:pPr lvl="1"/>
            <a:r>
              <a:rPr lang="en-US" dirty="0" smtClean="0"/>
              <a:t>Students will </a:t>
            </a:r>
            <a:r>
              <a:rPr lang="en-US" u="sng" dirty="0" smtClean="0"/>
              <a:t>describe</a:t>
            </a:r>
            <a:r>
              <a:rPr lang="en-US" dirty="0" smtClean="0"/>
              <a:t> their favorite musical genres using appropriate musical vocabulary in the correct context.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Students will </a:t>
            </a:r>
            <a:r>
              <a:rPr lang="en-US" u="sng" dirty="0" smtClean="0"/>
              <a:t>compare and contrast </a:t>
            </a:r>
            <a:r>
              <a:rPr lang="en-US" dirty="0" smtClean="0"/>
              <a:t>musical genres using the elements of music in the appropriate context.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5360" t="3397"/>
          <a:stretch/>
        </p:blipFill>
        <p:spPr>
          <a:xfrm>
            <a:off x="8782276" y="3528060"/>
            <a:ext cx="2424837" cy="24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Verbiage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create a melody. </a:t>
            </a:r>
          </a:p>
          <a:p>
            <a:endParaRPr lang="en-US" dirty="0"/>
          </a:p>
          <a:p>
            <a:r>
              <a:rPr lang="en-US" dirty="0" smtClean="0"/>
              <a:t>Before we move on, go ahead and dissect this one! </a:t>
            </a:r>
          </a:p>
          <a:p>
            <a:pPr lvl="1"/>
            <a:r>
              <a:rPr lang="en-US" dirty="0" smtClean="0"/>
              <a:t>How will you evaluate this? (see next slide)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77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008" y="819944"/>
            <a:ext cx="7543854" cy="1067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005" y="2558788"/>
            <a:ext cx="3262487" cy="1226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130" y="2564887"/>
            <a:ext cx="3119621" cy="1128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8" y="4739406"/>
            <a:ext cx="5905500" cy="657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6604" y="3856008"/>
            <a:ext cx="240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1 submits this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95736" y="3785197"/>
            <a:ext cx="240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2 submits this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83193" y="5408414"/>
            <a:ext cx="240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3 submits this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14" y="681037"/>
            <a:ext cx="11047086" cy="1009651"/>
          </a:xfrm>
        </p:spPr>
        <p:txBody>
          <a:bodyPr>
            <a:normAutofit/>
          </a:bodyPr>
          <a:lstStyle/>
          <a:p>
            <a:r>
              <a:rPr lang="en-US" dirty="0" smtClean="0"/>
              <a:t>Qualitative Assessment: Let’s </a:t>
            </a:r>
            <a:r>
              <a:rPr lang="en-US" dirty="0" err="1" smtClean="0"/>
              <a:t>Rubricize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plan the assignment, begin with the end in mind.</a:t>
            </a:r>
          </a:p>
          <a:p>
            <a:pPr lvl="1"/>
            <a:r>
              <a:rPr lang="en-US" dirty="0" smtClean="0"/>
              <a:t>By what criteria will you assess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0661">
            <a:off x="4730596" y="2904038"/>
            <a:ext cx="2431570" cy="37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 was your age….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courses</a:t>
            </a:r>
          </a:p>
          <a:p>
            <a:r>
              <a:rPr lang="en-US" dirty="0" smtClean="0"/>
              <a:t>THECB; SACS.COC; QEP; NASM; TEA; etc….</a:t>
            </a:r>
            <a:endParaRPr lang="en-US" dirty="0"/>
          </a:p>
          <a:p>
            <a:r>
              <a:rPr lang="en-US" dirty="0" smtClean="0"/>
              <a:t>The “Progressive Dinner” Model </a:t>
            </a:r>
          </a:p>
        </p:txBody>
      </p:sp>
      <p:pic>
        <p:nvPicPr>
          <p:cNvPr id="10242" name="Picture 2" descr="Happy Teacher Male Images – Browse 76,600 Stock Photos, Vectors, and Video  | Adobe Sto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428999"/>
            <a:ext cx="5143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musical example….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point: Students will create a melody.</a:t>
            </a:r>
          </a:p>
          <a:p>
            <a:endParaRPr lang="en-US" dirty="0"/>
          </a:p>
          <a:p>
            <a:r>
              <a:rPr lang="en-US" dirty="0" smtClean="0"/>
              <a:t>Ending point: </a:t>
            </a:r>
            <a:r>
              <a:rPr lang="en-US" dirty="0"/>
              <a:t>Students will create a </a:t>
            </a:r>
            <a:r>
              <a:rPr lang="en-US" dirty="0" smtClean="0"/>
              <a:t>four-measure </a:t>
            </a:r>
            <a:r>
              <a:rPr lang="en-US" dirty="0"/>
              <a:t>pentatonic melody in common time using quarter and 8</a:t>
            </a:r>
            <a:r>
              <a:rPr lang="en-US" baseline="30000" dirty="0"/>
              <a:t>th</a:t>
            </a:r>
            <a:r>
              <a:rPr lang="en-US" dirty="0"/>
              <a:t> notes in standard notation.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0661">
            <a:off x="10044940" y="3966865"/>
            <a:ext cx="1697292" cy="258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musical example….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point: Students will create a melody.</a:t>
            </a:r>
          </a:p>
          <a:p>
            <a:endParaRPr lang="en-US" dirty="0"/>
          </a:p>
          <a:p>
            <a:r>
              <a:rPr lang="en-US" dirty="0" smtClean="0"/>
              <a:t>Ending point: </a:t>
            </a:r>
            <a:r>
              <a:rPr lang="en-US" dirty="0"/>
              <a:t>Students will create a </a:t>
            </a:r>
            <a:r>
              <a:rPr lang="en-US" dirty="0" smtClean="0"/>
              <a:t>{</a:t>
            </a:r>
            <a:r>
              <a:rPr lang="en-US" u="sng" dirty="0" smtClean="0"/>
              <a:t>four-measure</a:t>
            </a:r>
            <a:r>
              <a:rPr lang="en-US" dirty="0"/>
              <a:t>}</a:t>
            </a:r>
            <a:r>
              <a:rPr lang="en-US" dirty="0" smtClean="0"/>
              <a:t> {</a:t>
            </a:r>
            <a:r>
              <a:rPr lang="en-US" u="sng" dirty="0" smtClean="0"/>
              <a:t>pentatonic}</a:t>
            </a:r>
            <a:r>
              <a:rPr lang="en-US" dirty="0" smtClean="0"/>
              <a:t> melody {</a:t>
            </a:r>
            <a:r>
              <a:rPr lang="en-US" u="sng" dirty="0" smtClean="0"/>
              <a:t>in common time</a:t>
            </a:r>
            <a:r>
              <a:rPr lang="en-US" dirty="0" smtClean="0"/>
              <a:t>} {</a:t>
            </a:r>
            <a:r>
              <a:rPr lang="en-US" u="sng" dirty="0" smtClean="0"/>
              <a:t>using </a:t>
            </a:r>
            <a:r>
              <a:rPr lang="en-US" u="sng" dirty="0"/>
              <a:t>quarter and 8</a:t>
            </a:r>
            <a:r>
              <a:rPr lang="en-US" u="sng" baseline="30000" dirty="0"/>
              <a:t>th</a:t>
            </a:r>
            <a:r>
              <a:rPr lang="en-US" u="sng" dirty="0"/>
              <a:t> </a:t>
            </a:r>
            <a:r>
              <a:rPr lang="en-US" u="sng" dirty="0" smtClean="0"/>
              <a:t>notes</a:t>
            </a:r>
            <a:r>
              <a:rPr lang="en-US" dirty="0" smtClean="0"/>
              <a:t>} {</a:t>
            </a:r>
            <a:r>
              <a:rPr lang="en-US" u="sng" dirty="0" smtClean="0"/>
              <a:t>in </a:t>
            </a:r>
            <a:r>
              <a:rPr lang="en-US" u="sng" dirty="0"/>
              <a:t>standard </a:t>
            </a:r>
            <a:r>
              <a:rPr lang="en-US" u="sng" dirty="0" smtClean="0"/>
              <a:t>notation</a:t>
            </a:r>
            <a:r>
              <a:rPr lang="en-US" dirty="0" smtClean="0"/>
              <a:t>}.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0661">
            <a:off x="10044940" y="3966865"/>
            <a:ext cx="1697292" cy="258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musical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create a four-measure pentatonic melody in common time using quarter and 8</a:t>
            </a:r>
            <a:r>
              <a:rPr lang="en-US" baseline="30000" dirty="0"/>
              <a:t>th</a:t>
            </a:r>
            <a:r>
              <a:rPr lang="en-US" dirty="0"/>
              <a:t> notes in standard notation.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37" y="3060175"/>
            <a:ext cx="10587263" cy="301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 err="1" smtClean="0"/>
              <a:t>rubricize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14" y="1825624"/>
            <a:ext cx="10653386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Select your criteria</a:t>
            </a:r>
          </a:p>
          <a:p>
            <a:r>
              <a:rPr lang="en-US" dirty="0" smtClean="0"/>
              <a:t>Select your levels (points)</a:t>
            </a:r>
          </a:p>
          <a:p>
            <a:endParaRPr lang="en-US" dirty="0"/>
          </a:p>
          <a:p>
            <a:r>
              <a:rPr lang="en-US" dirty="0" smtClean="0"/>
              <a:t>Common verbiage / levels:</a:t>
            </a:r>
          </a:p>
          <a:p>
            <a:pPr lvl="1"/>
            <a:r>
              <a:rPr lang="en-US" dirty="0" smtClean="0"/>
              <a:t>Always / Usually / Sometimes / Rarely / Never</a:t>
            </a:r>
          </a:p>
          <a:p>
            <a:pPr lvl="1"/>
            <a:r>
              <a:rPr lang="en-US" dirty="0" smtClean="0"/>
              <a:t>All / Most / Some / Few / None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Resources: </a:t>
            </a:r>
          </a:p>
          <a:p>
            <a:pPr lvl="1"/>
            <a:r>
              <a:rPr lang="en-US" dirty="0" smtClean="0"/>
              <a:t>D2L Rubrics </a:t>
            </a:r>
          </a:p>
          <a:p>
            <a:pPr lvl="1"/>
            <a:r>
              <a:rPr lang="en-US" dirty="0" err="1" smtClean="0"/>
              <a:t>Rcampus</a:t>
            </a:r>
            <a:r>
              <a:rPr lang="en-US" dirty="0" smtClean="0"/>
              <a:t> Rubric Gallery </a:t>
            </a:r>
            <a:r>
              <a:rPr lang="en-US" dirty="0" smtClean="0">
                <a:hlinkClick r:id="rId2"/>
              </a:rPr>
              <a:t>www.rcampus.com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40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Now you can Quantify the Qualitative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14" y="1549400"/>
            <a:ext cx="10653386" cy="5308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NO: </a:t>
            </a:r>
            <a:r>
              <a:rPr lang="en-US" b="0" dirty="0" smtClean="0"/>
              <a:t>Students will write a melody with 80% accuracy.</a:t>
            </a:r>
          </a:p>
          <a:p>
            <a:endParaRPr lang="en-US" dirty="0"/>
          </a:p>
          <a:p>
            <a:r>
              <a:rPr lang="en-US" dirty="0" smtClean="0"/>
              <a:t>YES: </a:t>
            </a:r>
            <a:r>
              <a:rPr lang="en-US" b="0" dirty="0"/>
              <a:t>Students will create a four-measure pentatonic melody in common time using quarter and 8</a:t>
            </a:r>
            <a:r>
              <a:rPr lang="en-US" b="0" baseline="30000" dirty="0"/>
              <a:t>th</a:t>
            </a:r>
            <a:r>
              <a:rPr lang="en-US" b="0" dirty="0"/>
              <a:t> notes in standard notation. </a:t>
            </a:r>
            <a:endParaRPr lang="en-US" b="0" dirty="0" smtClean="0"/>
          </a:p>
          <a:p>
            <a:pPr marL="0" indent="0">
              <a:buNone/>
            </a:pPr>
            <a:endParaRPr lang="en-US" b="0" dirty="0"/>
          </a:p>
          <a:p>
            <a:r>
              <a:rPr lang="en-US" dirty="0" smtClean="0"/>
              <a:t>Reporting to IER: </a:t>
            </a:r>
            <a:r>
              <a:rPr lang="en-US" b="0" dirty="0" smtClean="0"/>
              <a:t>80% or more of students will earn Exceeds Expectations on the Melody Assignment </a:t>
            </a:r>
          </a:p>
          <a:p>
            <a:endParaRPr lang="en-US" dirty="0"/>
          </a:p>
          <a:p>
            <a:r>
              <a:rPr lang="en-US" dirty="0" smtClean="0"/>
              <a:t>Even Better: </a:t>
            </a:r>
          </a:p>
          <a:p>
            <a:pPr lvl="1"/>
            <a:r>
              <a:rPr lang="en-US" dirty="0" smtClean="0"/>
              <a:t>80% or more of students will earn exceeds expectations on the </a:t>
            </a:r>
            <a:r>
              <a:rPr lang="en-US" u="sng" dirty="0" smtClean="0"/>
              <a:t>pentatonic domain </a:t>
            </a:r>
            <a:r>
              <a:rPr lang="en-US" dirty="0" smtClean="0"/>
              <a:t>of the Melody Assignment rubric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80% or more of students will earn exceeds expectations on the </a:t>
            </a:r>
            <a:r>
              <a:rPr lang="en-US" u="sng" dirty="0" smtClean="0"/>
              <a:t>time-signature domain</a:t>
            </a:r>
            <a:r>
              <a:rPr lang="en-US" dirty="0" smtClean="0"/>
              <a:t> of the Melody Assignment rubric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7032-47C5-0B42-B7BB-4E86E9E9F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798516"/>
            <a:ext cx="10515600" cy="9445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B52A0-E210-8242-982D-665C55058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866901"/>
            <a:ext cx="10515600" cy="42227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Identify where your classes fit in the ‘funnel’ of your department.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Use a curriculum matrix to identify prescribed standards for your classes.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Write and implement assessable student learning outcomes for your courses.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Document assessment results for your department’s assessment processes.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(if needed) quantify the qualitative aspects of your curriculum.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Understand that you can’t write a melody with 90% accuracy!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850" y="6133068"/>
            <a:ext cx="716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Eric Branscome: </a:t>
            </a:r>
            <a:r>
              <a:rPr lang="en-US" sz="2800" dirty="0" smtClean="0">
                <a:solidFill>
                  <a:schemeClr val="bg2"/>
                </a:solidFill>
                <a:hlinkClick r:id="rId2"/>
              </a:rPr>
              <a:t>eric.Branscome@tamuc.edu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0" y="4768850"/>
            <a:ext cx="8108950" cy="1019175"/>
          </a:xfrm>
        </p:spPr>
        <p:txBody>
          <a:bodyPr/>
          <a:lstStyle/>
          <a:p>
            <a:r>
              <a:rPr lang="en-US" dirty="0" smtClean="0"/>
              <a:t>Time for Questions!</a:t>
            </a:r>
            <a:endParaRPr lang="en-US" dirty="0"/>
          </a:p>
        </p:txBody>
      </p:sp>
      <p:pic>
        <p:nvPicPr>
          <p:cNvPr id="12290" name="Picture 2" descr="200 Best Questions To Ask To Get To Know Some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383430"/>
            <a:ext cx="6759575" cy="3385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Tangent: The Assessment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101437"/>
              </p:ext>
            </p:extLst>
          </p:nvPr>
        </p:nvGraphicFramePr>
        <p:xfrm>
          <a:off x="1317408" y="2377193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remium Photo | Impressed young woman drop jaw gasping and make wow face  stare astonished at camera open mouth in awe standing amazed against white  background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2" r="17286"/>
          <a:stretch/>
        </p:blipFill>
        <p:spPr bwMode="auto">
          <a:xfrm>
            <a:off x="8824476" y="3860526"/>
            <a:ext cx="2529324" cy="299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738" y="2929068"/>
            <a:ext cx="2743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 level: In my own classes</a:t>
            </a:r>
          </a:p>
          <a:p>
            <a:endParaRPr lang="en-US" sz="2400" i="1" dirty="0"/>
          </a:p>
          <a:p>
            <a:endParaRPr lang="en-US" sz="2400" i="1" dirty="0" smtClean="0"/>
          </a:p>
          <a:p>
            <a:r>
              <a:rPr lang="en-US" sz="2400" i="1" dirty="0" smtClean="0"/>
              <a:t>Macro Level: As a part of the program and university-wide curriculum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7189" y="3494484"/>
            <a:ext cx="1054100" cy="427831"/>
          </a:xfrm>
          <a:prstGeom prst="straightConnector1">
            <a:avLst/>
          </a:prstGeom>
          <a:ln w="38100">
            <a:solidFill>
              <a:srgbClr val="D44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40064" y="4604455"/>
            <a:ext cx="911225" cy="556240"/>
          </a:xfrm>
          <a:prstGeom prst="straightConnector1">
            <a:avLst/>
          </a:prstGeom>
          <a:ln w="38100">
            <a:solidFill>
              <a:srgbClr val="D44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“SLO” Model for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Writing Student Learning Outcomes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dirty="0"/>
              <a:t> </a:t>
            </a:r>
            <a:r>
              <a:rPr lang="en-US" dirty="0"/>
              <a:t>= Audience (the student will)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B</a:t>
            </a:r>
            <a:r>
              <a:rPr lang="en-US" dirty="0"/>
              <a:t> = Behavior (verb – should be assessable or measurable)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en-US" b="1" dirty="0"/>
              <a:t> </a:t>
            </a:r>
            <a:r>
              <a:rPr lang="en-US" dirty="0"/>
              <a:t>= Condition (how the verb will be fulfilled / what students will use)</a:t>
            </a:r>
          </a:p>
          <a:p>
            <a:pPr lvl="1"/>
            <a:r>
              <a:rPr lang="en-US" b="1" dirty="0">
                <a:solidFill>
                  <a:srgbClr val="FFC000"/>
                </a:solidFill>
              </a:rPr>
              <a:t>D</a:t>
            </a:r>
            <a:r>
              <a:rPr lang="en-US" dirty="0"/>
              <a:t> = Degree (the specific target or assessment criteria)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Students</a:t>
            </a:r>
            <a:r>
              <a:rPr lang="en-US" dirty="0"/>
              <a:t> will </a:t>
            </a:r>
            <a:r>
              <a:rPr lang="en-US" dirty="0">
                <a:solidFill>
                  <a:srgbClr val="FFC000"/>
                </a:solidFill>
              </a:rPr>
              <a:t>accurately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identify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minor triads </a:t>
            </a:r>
            <a:r>
              <a:rPr lang="en-US" dirty="0">
                <a:solidFill>
                  <a:srgbClr val="00B050"/>
                </a:solidFill>
              </a:rPr>
              <a:t>from aural examples in all inversions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nine out of ten times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Students</a:t>
            </a:r>
            <a:r>
              <a:rPr lang="en-US" dirty="0"/>
              <a:t> will </a:t>
            </a:r>
            <a:r>
              <a:rPr lang="en-US" dirty="0">
                <a:solidFill>
                  <a:srgbClr val="0070C0"/>
                </a:solidFill>
              </a:rPr>
              <a:t>perform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standard solo repertoire for their instrument or voice type </a:t>
            </a:r>
            <a:r>
              <a:rPr lang="en-US" dirty="0">
                <a:solidFill>
                  <a:srgbClr val="FFC000"/>
                </a:solidFill>
              </a:rPr>
              <a:t>with appropriate technique and musicianship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88200" y="5969000"/>
            <a:ext cx="500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(Robert </a:t>
            </a:r>
            <a:r>
              <a:rPr lang="en-US" sz="3600" dirty="0" err="1" smtClean="0"/>
              <a:t>Mager</a:t>
            </a:r>
            <a:r>
              <a:rPr lang="en-US" sz="3600" dirty="0" smtClean="0"/>
              <a:t> (1962)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47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(and how) to begin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14" y="1825625"/>
            <a:ext cx="6413618" cy="4351338"/>
          </a:xfrm>
        </p:spPr>
        <p:txBody>
          <a:bodyPr/>
          <a:lstStyle/>
          <a:p>
            <a:r>
              <a:rPr lang="en-US" dirty="0" smtClean="0"/>
              <a:t>Writing or revising Student Learning Outcomes (SLO)</a:t>
            </a:r>
          </a:p>
          <a:p>
            <a:pPr lvl="1"/>
            <a:r>
              <a:rPr lang="en-US" dirty="0" smtClean="0"/>
              <a:t>Know</a:t>
            </a:r>
          </a:p>
          <a:p>
            <a:pPr lvl="1"/>
            <a:r>
              <a:rPr lang="en-US" dirty="0" smtClean="0"/>
              <a:t>Understand </a:t>
            </a:r>
          </a:p>
          <a:p>
            <a:pPr lvl="1"/>
            <a:r>
              <a:rPr lang="en-US" dirty="0" smtClean="0"/>
              <a:t>Be able to do </a:t>
            </a:r>
          </a:p>
          <a:p>
            <a:pPr lvl="1"/>
            <a:endParaRPr lang="en-US" dirty="0"/>
          </a:p>
          <a:p>
            <a:r>
              <a:rPr lang="en-US" dirty="0" smtClean="0"/>
              <a:t>The funnel</a:t>
            </a:r>
          </a:p>
          <a:p>
            <a:pPr lvl="1"/>
            <a:r>
              <a:rPr lang="en-US" dirty="0" smtClean="0"/>
              <a:t>Broad to specific </a:t>
            </a:r>
          </a:p>
          <a:p>
            <a:pPr lvl="1"/>
            <a:r>
              <a:rPr lang="en-US" dirty="0" smtClean="0"/>
              <a:t>Macro: Curriculum to course </a:t>
            </a:r>
          </a:p>
          <a:p>
            <a:pPr lvl="1"/>
            <a:r>
              <a:rPr lang="en-US" dirty="0" smtClean="0"/>
              <a:t>Micro:  Course to assignment </a:t>
            </a:r>
            <a:endParaRPr lang="en-US" dirty="0"/>
          </a:p>
        </p:txBody>
      </p:sp>
      <p:pic>
        <p:nvPicPr>
          <p:cNvPr id="1028" name="Picture 4" descr="Stainless Steel Funnel 1.9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t="14560" r="10987" b="9279"/>
          <a:stretch/>
        </p:blipFill>
        <p:spPr bwMode="auto">
          <a:xfrm>
            <a:off x="7247382" y="1690688"/>
            <a:ext cx="4343400" cy="43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should  your students know or be able to do by the end of your class?</a:t>
            </a:r>
          </a:p>
          <a:p>
            <a:endParaRPr lang="en-US" dirty="0"/>
          </a:p>
          <a:p>
            <a:r>
              <a:rPr lang="en-US" dirty="0" smtClean="0"/>
              <a:t>Count! </a:t>
            </a:r>
          </a:p>
          <a:p>
            <a:r>
              <a:rPr lang="en-US" dirty="0" smtClean="0"/>
              <a:t>Read! </a:t>
            </a:r>
          </a:p>
          <a:p>
            <a:r>
              <a:rPr lang="en-US" dirty="0" smtClean="0"/>
              <a:t>Think! </a:t>
            </a:r>
            <a:endParaRPr lang="en-US" dirty="0"/>
          </a:p>
        </p:txBody>
      </p:sp>
      <p:pic>
        <p:nvPicPr>
          <p:cNvPr id="5122" name="Picture 2" descr="Professor caricature Stock Photos - Page 1 : Master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413000"/>
            <a:ext cx="291465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2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Sidebar: A Curriculum Matrix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1: Each class gets its own column</a:t>
            </a:r>
          </a:p>
          <a:p>
            <a:pPr lvl="1"/>
            <a:r>
              <a:rPr lang="en-US" dirty="0" smtClean="0"/>
              <a:t>Advantages and Disadvantages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36" y="3428048"/>
            <a:ext cx="10778541" cy="26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Bar: Curriculum Matrix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5" y="2942462"/>
            <a:ext cx="9436309" cy="224218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00414" y="1825625"/>
            <a:ext cx="9229970" cy="2526919"/>
          </a:xfrm>
        </p:spPr>
        <p:txBody>
          <a:bodyPr/>
          <a:lstStyle/>
          <a:p>
            <a:r>
              <a:rPr lang="en-US" dirty="0" smtClean="0"/>
              <a:t>Model 2: All Classes in one column</a:t>
            </a:r>
          </a:p>
          <a:p>
            <a:pPr lvl="1"/>
            <a:r>
              <a:rPr lang="en-US" dirty="0" smtClean="0"/>
              <a:t>Advantages and Disadvantages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and Champion">
      <a:dk1>
        <a:srgbClr val="00386B"/>
      </a:dk1>
      <a:lt1>
        <a:srgbClr val="FFFFFF"/>
      </a:lt1>
      <a:dk2>
        <a:srgbClr val="0C68BE"/>
      </a:dk2>
      <a:lt2>
        <a:srgbClr val="F0B20F"/>
      </a:lt2>
      <a:accent1>
        <a:srgbClr val="2F8FEC"/>
      </a:accent1>
      <a:accent2>
        <a:srgbClr val="FF5C21"/>
      </a:accent2>
      <a:accent3>
        <a:srgbClr val="E7E8E7"/>
      </a:accent3>
      <a:accent4>
        <a:srgbClr val="FFD600"/>
      </a:accent4>
      <a:accent5>
        <a:srgbClr val="EE9A43"/>
      </a:accent5>
      <a:accent6>
        <a:srgbClr val="8BD7FF"/>
      </a:accent6>
      <a:hlink>
        <a:srgbClr val="308CE7"/>
      </a:hlink>
      <a:folHlink>
        <a:srgbClr val="716D6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16060</TotalTime>
  <Words>1364</Words>
  <Application>Microsoft Office PowerPoint</Application>
  <PresentationFormat>Widescreen</PresentationFormat>
  <Paragraphs>195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DIN 2014</vt:lpstr>
      <vt:lpstr>DIN 2014 Bold</vt:lpstr>
      <vt:lpstr>DIN 2014 Demi</vt:lpstr>
      <vt:lpstr>DIN2014-EXTRABOLD</vt:lpstr>
      <vt:lpstr>Petrucci</vt:lpstr>
      <vt:lpstr>Office Theme</vt:lpstr>
      <vt:lpstr>The Accessible  Assessment Enigma </vt:lpstr>
      <vt:lpstr>Goals of this session </vt:lpstr>
      <vt:lpstr>When I was your age…. </vt:lpstr>
      <vt:lpstr>Tangent: The Assessment Cycle</vt:lpstr>
      <vt:lpstr>A “SLO” Model for this Session</vt:lpstr>
      <vt:lpstr>Where (and how) to begin </vt:lpstr>
      <vt:lpstr>Some examples</vt:lpstr>
      <vt:lpstr>Sidebar: A Curriculum Matrix </vt:lpstr>
      <vt:lpstr>Side Bar: Curriculum Matrix </vt:lpstr>
      <vt:lpstr>PowerPoint Presentation</vt:lpstr>
      <vt:lpstr>When there are parallel funnels…. </vt:lpstr>
      <vt:lpstr>Insights from Educational Psychology </vt:lpstr>
      <vt:lpstr>Insights from Educational Psychology </vt:lpstr>
      <vt:lpstr>Back to the example: </vt:lpstr>
      <vt:lpstr>All about that Verb!</vt:lpstr>
      <vt:lpstr>Insights from Educational Psychology </vt:lpstr>
      <vt:lpstr>Artsy verbs in Bloom’s Taxonomy Context </vt:lpstr>
      <vt:lpstr>The Final Piece: Assessment</vt:lpstr>
      <vt:lpstr>The Final Piece: Assessment</vt:lpstr>
      <vt:lpstr>The Final Piece: Assessment</vt:lpstr>
      <vt:lpstr>The Final Piece: Assessment</vt:lpstr>
      <vt:lpstr>Qualitative Assessment in a Quantitative World (when we can’t …with 90% accuracy) </vt:lpstr>
      <vt:lpstr>Assessment Verbiage</vt:lpstr>
      <vt:lpstr>Assessment Verbiage</vt:lpstr>
      <vt:lpstr>Assessment Verbiage</vt:lpstr>
      <vt:lpstr>Assessment Verbiage</vt:lpstr>
      <vt:lpstr>Assessment Verbiage</vt:lpstr>
      <vt:lpstr>PowerPoint Presentation</vt:lpstr>
      <vt:lpstr>Qualitative Assessment: Let’s Rubricize! </vt:lpstr>
      <vt:lpstr>From the musical example…. </vt:lpstr>
      <vt:lpstr>From the musical example…. </vt:lpstr>
      <vt:lpstr>From the musical example…</vt:lpstr>
      <vt:lpstr>To rubricize….</vt:lpstr>
      <vt:lpstr>Now you can Quantify the Qualitative!</vt:lpstr>
      <vt:lpstr>Conclusion</vt:lpstr>
      <vt:lpstr>Time for Questions!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 BRAND CHAMPION:</dc:title>
  <dc:creator>Cathy Li</dc:creator>
  <cp:lastModifiedBy>Eric Branscome</cp:lastModifiedBy>
  <cp:revision>73</cp:revision>
  <cp:lastPrinted>2022-11-14T21:42:21Z</cp:lastPrinted>
  <dcterms:created xsi:type="dcterms:W3CDTF">2022-09-06T16:09:35Z</dcterms:created>
  <dcterms:modified xsi:type="dcterms:W3CDTF">2022-11-17T16:05:46Z</dcterms:modified>
</cp:coreProperties>
</file>