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2" r:id="rId4"/>
    <p:sldId id="263" r:id="rId5"/>
    <p:sldId id="264" r:id="rId6"/>
    <p:sldId id="268" r:id="rId7"/>
    <p:sldId id="257" r:id="rId8"/>
    <p:sldId id="269" r:id="rId9"/>
    <p:sldId id="271" r:id="rId10"/>
    <p:sldId id="270" r:id="rId11"/>
    <p:sldId id="272" r:id="rId12"/>
    <p:sldId id="267" r:id="rId13"/>
    <p:sldId id="25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A1DA8-1FCD-482F-9B58-17A499E9EE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BACE7-F66A-4CE5-BA2D-D4FCCC98B2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Annual process for outcomes assessment</a:t>
          </a:r>
        </a:p>
      </dgm:t>
    </dgm:pt>
    <dgm:pt modelId="{C6879E19-1BE1-47EC-B37A-EE01EF9ECB0C}" type="parTrans" cxnId="{217003A1-B137-45D4-8CF1-BD4305C2DBB3}">
      <dgm:prSet/>
      <dgm:spPr/>
      <dgm:t>
        <a:bodyPr/>
        <a:lstStyle/>
        <a:p>
          <a:endParaRPr lang="en-US"/>
        </a:p>
      </dgm:t>
    </dgm:pt>
    <dgm:pt modelId="{24820097-011C-4BEA-852A-382DF3EF7CA1}" type="sibTrans" cxnId="{217003A1-B137-45D4-8CF1-BD4305C2DBB3}">
      <dgm:prSet/>
      <dgm:spPr/>
      <dgm:t>
        <a:bodyPr/>
        <a:lstStyle/>
        <a:p>
          <a:endParaRPr lang="en-US"/>
        </a:p>
      </dgm:t>
    </dgm:pt>
    <dgm:pt modelId="{700E6D95-70B5-4C48-BF90-58CB5A4D78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Biannual process for general education (Texas Core)</a:t>
          </a:r>
        </a:p>
      </dgm:t>
    </dgm:pt>
    <dgm:pt modelId="{2A15A620-6D6D-430A-8E3D-CBFBA39035D1}" type="parTrans" cxnId="{20456E03-0722-4F1C-B2F3-E4836AFDD938}">
      <dgm:prSet/>
      <dgm:spPr/>
      <dgm:t>
        <a:bodyPr/>
        <a:lstStyle/>
        <a:p>
          <a:endParaRPr lang="en-US"/>
        </a:p>
      </dgm:t>
    </dgm:pt>
    <dgm:pt modelId="{94B36D29-93C0-4F30-91E4-679DA506E383}" type="sibTrans" cxnId="{20456E03-0722-4F1C-B2F3-E4836AFDD938}">
      <dgm:prSet/>
      <dgm:spPr/>
      <dgm:t>
        <a:bodyPr/>
        <a:lstStyle/>
        <a:p>
          <a:endParaRPr lang="en-US"/>
        </a:p>
      </dgm:t>
    </dgm:pt>
    <dgm:pt modelId="{03039E47-B59A-4DBF-BD57-68B0DA6CAF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Teamwork</a:t>
          </a:r>
        </a:p>
      </dgm:t>
    </dgm:pt>
    <dgm:pt modelId="{010D5E64-99E3-45CF-AD58-9FA4A12D0C02}" type="parTrans" cxnId="{EB417F77-FFC9-441C-ABE8-FBD02D2F2698}">
      <dgm:prSet/>
      <dgm:spPr/>
      <dgm:t>
        <a:bodyPr/>
        <a:lstStyle/>
        <a:p>
          <a:endParaRPr lang="en-US"/>
        </a:p>
      </dgm:t>
    </dgm:pt>
    <dgm:pt modelId="{A9E9B155-808C-4714-A48B-688A4EC45C57}" type="sibTrans" cxnId="{EB417F77-FFC9-441C-ABE8-FBD02D2F2698}">
      <dgm:prSet/>
      <dgm:spPr/>
      <dgm:t>
        <a:bodyPr/>
        <a:lstStyle/>
        <a:p>
          <a:endParaRPr lang="en-US"/>
        </a:p>
      </dgm:t>
    </dgm:pt>
    <dgm:pt modelId="{B1F556CB-BEF5-47E1-86EE-0477335647F3}" type="pres">
      <dgm:prSet presAssocID="{F1FA1DA8-1FCD-482F-9B58-17A499E9EE07}" presName="root" presStyleCnt="0">
        <dgm:presLayoutVars>
          <dgm:dir/>
          <dgm:resizeHandles val="exact"/>
        </dgm:presLayoutVars>
      </dgm:prSet>
      <dgm:spPr/>
    </dgm:pt>
    <dgm:pt modelId="{DC6C9E06-DE69-4370-BD4D-64B4A3183170}" type="pres">
      <dgm:prSet presAssocID="{338BACE7-F66A-4CE5-BA2D-D4FCCC98B222}" presName="compNode" presStyleCnt="0"/>
      <dgm:spPr/>
    </dgm:pt>
    <dgm:pt modelId="{FF2B8EB3-BC22-4AF8-BB9B-9E262812CEFE}" type="pres">
      <dgm:prSet presAssocID="{338BACE7-F66A-4CE5-BA2D-D4FCCC98B222}" presName="bgRect" presStyleLbl="bgShp" presStyleIdx="0" presStyleCnt="3" custLinFactNeighborX="-11287" custLinFactNeighborY="-21161"/>
      <dgm:spPr/>
    </dgm:pt>
    <dgm:pt modelId="{B4989991-D127-49AB-95A2-3CC9E78EBE4C}" type="pres">
      <dgm:prSet presAssocID="{338BACE7-F66A-4CE5-BA2D-D4FCCC98B2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AD83EC8-3814-4A14-B830-D82FC156223A}" type="pres">
      <dgm:prSet presAssocID="{338BACE7-F66A-4CE5-BA2D-D4FCCC98B222}" presName="spaceRect" presStyleCnt="0"/>
      <dgm:spPr/>
    </dgm:pt>
    <dgm:pt modelId="{D46E6013-B912-4FCE-AF46-D32B3D76FEBF}" type="pres">
      <dgm:prSet presAssocID="{338BACE7-F66A-4CE5-BA2D-D4FCCC98B222}" presName="parTx" presStyleLbl="revTx" presStyleIdx="0" presStyleCnt="3" custScaleX="99776">
        <dgm:presLayoutVars>
          <dgm:chMax val="0"/>
          <dgm:chPref val="0"/>
        </dgm:presLayoutVars>
      </dgm:prSet>
      <dgm:spPr/>
    </dgm:pt>
    <dgm:pt modelId="{6E913185-65A2-4754-B27F-F3DA7D0F5A35}" type="pres">
      <dgm:prSet presAssocID="{24820097-011C-4BEA-852A-382DF3EF7CA1}" presName="sibTrans" presStyleCnt="0"/>
      <dgm:spPr/>
    </dgm:pt>
    <dgm:pt modelId="{E48FAE01-D643-4F9F-BE98-2A20BD5D0760}" type="pres">
      <dgm:prSet presAssocID="{700E6D95-70B5-4C48-BF90-58CB5A4D7838}" presName="compNode" presStyleCnt="0"/>
      <dgm:spPr/>
    </dgm:pt>
    <dgm:pt modelId="{FD90436E-9312-436A-A90F-570B77F417A2}" type="pres">
      <dgm:prSet presAssocID="{700E6D95-70B5-4C48-BF90-58CB5A4D7838}" presName="bgRect" presStyleLbl="bgShp" presStyleIdx="1" presStyleCnt="3"/>
      <dgm:spPr/>
    </dgm:pt>
    <dgm:pt modelId="{7BC1E401-4102-46B8-8EA8-13E1A980D595}" type="pres">
      <dgm:prSet presAssocID="{700E6D95-70B5-4C48-BF90-58CB5A4D78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BB4E448A-3CC4-4027-9B59-DFD98010A76B}" type="pres">
      <dgm:prSet presAssocID="{700E6D95-70B5-4C48-BF90-58CB5A4D7838}" presName="spaceRect" presStyleCnt="0"/>
      <dgm:spPr/>
    </dgm:pt>
    <dgm:pt modelId="{8A26CE28-3548-4E25-9B65-4E26221C7DAB}" type="pres">
      <dgm:prSet presAssocID="{700E6D95-70B5-4C48-BF90-58CB5A4D7838}" presName="parTx" presStyleLbl="revTx" presStyleIdx="1" presStyleCnt="3">
        <dgm:presLayoutVars>
          <dgm:chMax val="0"/>
          <dgm:chPref val="0"/>
        </dgm:presLayoutVars>
      </dgm:prSet>
      <dgm:spPr/>
    </dgm:pt>
    <dgm:pt modelId="{C5D3697D-1C7F-4584-9D29-D678FB2C65B8}" type="pres">
      <dgm:prSet presAssocID="{94B36D29-93C0-4F30-91E4-679DA506E383}" presName="sibTrans" presStyleCnt="0"/>
      <dgm:spPr/>
    </dgm:pt>
    <dgm:pt modelId="{13C5FB53-952B-452C-8023-E20E9A258363}" type="pres">
      <dgm:prSet presAssocID="{03039E47-B59A-4DBF-BD57-68B0DA6CAFEF}" presName="compNode" presStyleCnt="0"/>
      <dgm:spPr/>
    </dgm:pt>
    <dgm:pt modelId="{EE28CD8D-418F-4E0F-9A7A-F0272EF7212B}" type="pres">
      <dgm:prSet presAssocID="{03039E47-B59A-4DBF-BD57-68B0DA6CAFEF}" presName="bgRect" presStyleLbl="bgShp" presStyleIdx="2" presStyleCnt="3" custLinFactNeighborX="-34888" custLinFactNeighborY="18206"/>
      <dgm:spPr/>
    </dgm:pt>
    <dgm:pt modelId="{FEFC7B22-3ED9-40B8-A55B-C3879261A099}" type="pres">
      <dgm:prSet presAssocID="{03039E47-B59A-4DBF-BD57-68B0DA6CAF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D39D956-2FBA-4C88-9601-B9D80432EDE2}" type="pres">
      <dgm:prSet presAssocID="{03039E47-B59A-4DBF-BD57-68B0DA6CAFEF}" presName="spaceRect" presStyleCnt="0"/>
      <dgm:spPr/>
    </dgm:pt>
    <dgm:pt modelId="{50CBA27A-9885-4896-8EDE-DF766C886307}" type="pres">
      <dgm:prSet presAssocID="{03039E47-B59A-4DBF-BD57-68B0DA6CAF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0456E03-0722-4F1C-B2F3-E4836AFDD938}" srcId="{F1FA1DA8-1FCD-482F-9B58-17A499E9EE07}" destId="{700E6D95-70B5-4C48-BF90-58CB5A4D7838}" srcOrd="1" destOrd="0" parTransId="{2A15A620-6D6D-430A-8E3D-CBFBA39035D1}" sibTransId="{94B36D29-93C0-4F30-91E4-679DA506E383}"/>
    <dgm:cxn modelId="{442ACD34-325D-4992-A470-B31AB6C2E4FE}" type="presOf" srcId="{F1FA1DA8-1FCD-482F-9B58-17A499E9EE07}" destId="{B1F556CB-BEF5-47E1-86EE-0477335647F3}" srcOrd="0" destOrd="0" presId="urn:microsoft.com/office/officeart/2018/2/layout/IconVerticalSolidList"/>
    <dgm:cxn modelId="{D5FDA05F-B7A1-4549-8B79-53C973D29C9F}" type="presOf" srcId="{338BACE7-F66A-4CE5-BA2D-D4FCCC98B222}" destId="{D46E6013-B912-4FCE-AF46-D32B3D76FEBF}" srcOrd="0" destOrd="0" presId="urn:microsoft.com/office/officeart/2018/2/layout/IconVerticalSolidList"/>
    <dgm:cxn modelId="{6601C46B-B106-4BD4-A8AF-73CC7C28297E}" type="presOf" srcId="{700E6D95-70B5-4C48-BF90-58CB5A4D7838}" destId="{8A26CE28-3548-4E25-9B65-4E26221C7DAB}" srcOrd="0" destOrd="0" presId="urn:microsoft.com/office/officeart/2018/2/layout/IconVerticalSolidList"/>
    <dgm:cxn modelId="{EB417F77-FFC9-441C-ABE8-FBD02D2F2698}" srcId="{F1FA1DA8-1FCD-482F-9B58-17A499E9EE07}" destId="{03039E47-B59A-4DBF-BD57-68B0DA6CAFEF}" srcOrd="2" destOrd="0" parTransId="{010D5E64-99E3-45CF-AD58-9FA4A12D0C02}" sibTransId="{A9E9B155-808C-4714-A48B-688A4EC45C57}"/>
    <dgm:cxn modelId="{F7927C91-3042-473D-849B-DA93F7FC6E19}" type="presOf" srcId="{03039E47-B59A-4DBF-BD57-68B0DA6CAFEF}" destId="{50CBA27A-9885-4896-8EDE-DF766C886307}" srcOrd="0" destOrd="0" presId="urn:microsoft.com/office/officeart/2018/2/layout/IconVerticalSolidList"/>
    <dgm:cxn modelId="{217003A1-B137-45D4-8CF1-BD4305C2DBB3}" srcId="{F1FA1DA8-1FCD-482F-9B58-17A499E9EE07}" destId="{338BACE7-F66A-4CE5-BA2D-D4FCCC98B222}" srcOrd="0" destOrd="0" parTransId="{C6879E19-1BE1-47EC-B37A-EE01EF9ECB0C}" sibTransId="{24820097-011C-4BEA-852A-382DF3EF7CA1}"/>
    <dgm:cxn modelId="{02D169AA-2666-4675-9407-FE8E2012402B}" type="presParOf" srcId="{B1F556CB-BEF5-47E1-86EE-0477335647F3}" destId="{DC6C9E06-DE69-4370-BD4D-64B4A3183170}" srcOrd="0" destOrd="0" presId="urn:microsoft.com/office/officeart/2018/2/layout/IconVerticalSolidList"/>
    <dgm:cxn modelId="{88363895-FFD0-46A9-886C-BB134680B5B9}" type="presParOf" srcId="{DC6C9E06-DE69-4370-BD4D-64B4A3183170}" destId="{FF2B8EB3-BC22-4AF8-BB9B-9E262812CEFE}" srcOrd="0" destOrd="0" presId="urn:microsoft.com/office/officeart/2018/2/layout/IconVerticalSolidList"/>
    <dgm:cxn modelId="{5915E505-C056-49F5-867A-05BD28852862}" type="presParOf" srcId="{DC6C9E06-DE69-4370-BD4D-64B4A3183170}" destId="{B4989991-D127-49AB-95A2-3CC9E78EBE4C}" srcOrd="1" destOrd="0" presId="urn:microsoft.com/office/officeart/2018/2/layout/IconVerticalSolidList"/>
    <dgm:cxn modelId="{B747376E-1554-449E-A78B-C23F7FAA31E0}" type="presParOf" srcId="{DC6C9E06-DE69-4370-BD4D-64B4A3183170}" destId="{4AD83EC8-3814-4A14-B830-D82FC156223A}" srcOrd="2" destOrd="0" presId="urn:microsoft.com/office/officeart/2018/2/layout/IconVerticalSolidList"/>
    <dgm:cxn modelId="{662BDE30-1AA5-4B47-89F4-31D957C772E2}" type="presParOf" srcId="{DC6C9E06-DE69-4370-BD4D-64B4A3183170}" destId="{D46E6013-B912-4FCE-AF46-D32B3D76FEBF}" srcOrd="3" destOrd="0" presId="urn:microsoft.com/office/officeart/2018/2/layout/IconVerticalSolidList"/>
    <dgm:cxn modelId="{8DF75021-9B6B-448D-BB67-1B56DC2B406D}" type="presParOf" srcId="{B1F556CB-BEF5-47E1-86EE-0477335647F3}" destId="{6E913185-65A2-4754-B27F-F3DA7D0F5A35}" srcOrd="1" destOrd="0" presId="urn:microsoft.com/office/officeart/2018/2/layout/IconVerticalSolidList"/>
    <dgm:cxn modelId="{845D2689-131B-40C4-8ADB-1DC4D4899FE6}" type="presParOf" srcId="{B1F556CB-BEF5-47E1-86EE-0477335647F3}" destId="{E48FAE01-D643-4F9F-BE98-2A20BD5D0760}" srcOrd="2" destOrd="0" presId="urn:microsoft.com/office/officeart/2018/2/layout/IconVerticalSolidList"/>
    <dgm:cxn modelId="{C84FC7FC-9043-4A8C-A259-B4F62DEA9619}" type="presParOf" srcId="{E48FAE01-D643-4F9F-BE98-2A20BD5D0760}" destId="{FD90436E-9312-436A-A90F-570B77F417A2}" srcOrd="0" destOrd="0" presId="urn:microsoft.com/office/officeart/2018/2/layout/IconVerticalSolidList"/>
    <dgm:cxn modelId="{EA486F67-1A49-46D5-B3D5-CE0D99337467}" type="presParOf" srcId="{E48FAE01-D643-4F9F-BE98-2A20BD5D0760}" destId="{7BC1E401-4102-46B8-8EA8-13E1A980D595}" srcOrd="1" destOrd="0" presId="urn:microsoft.com/office/officeart/2018/2/layout/IconVerticalSolidList"/>
    <dgm:cxn modelId="{5548AB3C-7500-43B3-B5EB-75F12F4B3AC0}" type="presParOf" srcId="{E48FAE01-D643-4F9F-BE98-2A20BD5D0760}" destId="{BB4E448A-3CC4-4027-9B59-DFD98010A76B}" srcOrd="2" destOrd="0" presId="urn:microsoft.com/office/officeart/2018/2/layout/IconVerticalSolidList"/>
    <dgm:cxn modelId="{6FCA1C2C-48BF-4331-8352-8C71239358E4}" type="presParOf" srcId="{E48FAE01-D643-4F9F-BE98-2A20BD5D0760}" destId="{8A26CE28-3548-4E25-9B65-4E26221C7DAB}" srcOrd="3" destOrd="0" presId="urn:microsoft.com/office/officeart/2018/2/layout/IconVerticalSolidList"/>
    <dgm:cxn modelId="{2BE4D19A-064A-4F4A-8DDB-368C2059BEB8}" type="presParOf" srcId="{B1F556CB-BEF5-47E1-86EE-0477335647F3}" destId="{C5D3697D-1C7F-4584-9D29-D678FB2C65B8}" srcOrd="3" destOrd="0" presId="urn:microsoft.com/office/officeart/2018/2/layout/IconVerticalSolidList"/>
    <dgm:cxn modelId="{ACBE2964-DE9F-43D5-838A-1CB5F269B903}" type="presParOf" srcId="{B1F556CB-BEF5-47E1-86EE-0477335647F3}" destId="{13C5FB53-952B-452C-8023-E20E9A258363}" srcOrd="4" destOrd="0" presId="urn:microsoft.com/office/officeart/2018/2/layout/IconVerticalSolidList"/>
    <dgm:cxn modelId="{C38E54D4-49EA-4B55-B5D4-15B1309CFCE0}" type="presParOf" srcId="{13C5FB53-952B-452C-8023-E20E9A258363}" destId="{EE28CD8D-418F-4E0F-9A7A-F0272EF7212B}" srcOrd="0" destOrd="0" presId="urn:microsoft.com/office/officeart/2018/2/layout/IconVerticalSolidList"/>
    <dgm:cxn modelId="{E8D7C019-CE2D-4289-A257-5861401C1BE2}" type="presParOf" srcId="{13C5FB53-952B-452C-8023-E20E9A258363}" destId="{FEFC7B22-3ED9-40B8-A55B-C3879261A099}" srcOrd="1" destOrd="0" presId="urn:microsoft.com/office/officeart/2018/2/layout/IconVerticalSolidList"/>
    <dgm:cxn modelId="{1924947D-60CA-4FF3-98B5-4E6741651DBA}" type="presParOf" srcId="{13C5FB53-952B-452C-8023-E20E9A258363}" destId="{2D39D956-2FBA-4C88-9601-B9D80432EDE2}" srcOrd="2" destOrd="0" presId="urn:microsoft.com/office/officeart/2018/2/layout/IconVerticalSolidList"/>
    <dgm:cxn modelId="{AA7D34B6-517D-4812-8351-1FC03E5A7EC1}" type="presParOf" srcId="{13C5FB53-952B-452C-8023-E20E9A258363}" destId="{50CBA27A-9885-4896-8EDE-DF766C8863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B8EB3-BC22-4AF8-BB9B-9E262812CEFE}">
      <dsp:nvSpPr>
        <dsp:cNvPr id="0" name=""/>
        <dsp:cNvSpPr/>
      </dsp:nvSpPr>
      <dsp:spPr>
        <a:xfrm>
          <a:off x="0" y="0"/>
          <a:ext cx="5270090" cy="1134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89991-D127-49AB-95A2-3CC9E78EBE4C}">
      <dsp:nvSpPr>
        <dsp:cNvPr id="0" name=""/>
        <dsp:cNvSpPr/>
      </dsp:nvSpPr>
      <dsp:spPr>
        <a:xfrm>
          <a:off x="343065" y="255657"/>
          <a:ext cx="623754" cy="6237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E6013-B912-4FCE-AF46-D32B3D76FEBF}">
      <dsp:nvSpPr>
        <dsp:cNvPr id="0" name=""/>
        <dsp:cNvSpPr/>
      </dsp:nvSpPr>
      <dsp:spPr>
        <a:xfrm>
          <a:off x="1314320" y="484"/>
          <a:ext cx="3951334" cy="1134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26" tIns="120026" rIns="120026" bIns="1200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Annual process for outcomes assessment</a:t>
          </a:r>
        </a:p>
      </dsp:txBody>
      <dsp:txXfrm>
        <a:off x="1314320" y="484"/>
        <a:ext cx="3951334" cy="1134099"/>
      </dsp:txXfrm>
    </dsp:sp>
    <dsp:sp modelId="{FD90436E-9312-436A-A90F-570B77F417A2}">
      <dsp:nvSpPr>
        <dsp:cNvPr id="0" name=""/>
        <dsp:cNvSpPr/>
      </dsp:nvSpPr>
      <dsp:spPr>
        <a:xfrm>
          <a:off x="0" y="1418109"/>
          <a:ext cx="5270090" cy="1134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1E401-4102-46B8-8EA8-13E1A980D595}">
      <dsp:nvSpPr>
        <dsp:cNvPr id="0" name=""/>
        <dsp:cNvSpPr/>
      </dsp:nvSpPr>
      <dsp:spPr>
        <a:xfrm>
          <a:off x="343065" y="1673281"/>
          <a:ext cx="623754" cy="6237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6CE28-3548-4E25-9B65-4E26221C7DAB}">
      <dsp:nvSpPr>
        <dsp:cNvPr id="0" name=""/>
        <dsp:cNvSpPr/>
      </dsp:nvSpPr>
      <dsp:spPr>
        <a:xfrm>
          <a:off x="1309885" y="1418109"/>
          <a:ext cx="3960204" cy="1134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26" tIns="120026" rIns="120026" bIns="1200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Biannual process for general education (Texas Core)</a:t>
          </a:r>
        </a:p>
      </dsp:txBody>
      <dsp:txXfrm>
        <a:off x="1309885" y="1418109"/>
        <a:ext cx="3960204" cy="1134099"/>
      </dsp:txXfrm>
    </dsp:sp>
    <dsp:sp modelId="{EE28CD8D-418F-4E0F-9A7A-F0272EF7212B}">
      <dsp:nvSpPr>
        <dsp:cNvPr id="0" name=""/>
        <dsp:cNvSpPr/>
      </dsp:nvSpPr>
      <dsp:spPr>
        <a:xfrm>
          <a:off x="0" y="2836218"/>
          <a:ext cx="5270090" cy="1134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C7B22-3ED9-40B8-A55B-C3879261A099}">
      <dsp:nvSpPr>
        <dsp:cNvPr id="0" name=""/>
        <dsp:cNvSpPr/>
      </dsp:nvSpPr>
      <dsp:spPr>
        <a:xfrm>
          <a:off x="343065" y="3090906"/>
          <a:ext cx="623754" cy="6237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BA27A-9885-4896-8EDE-DF766C886307}">
      <dsp:nvSpPr>
        <dsp:cNvPr id="0" name=""/>
        <dsp:cNvSpPr/>
      </dsp:nvSpPr>
      <dsp:spPr>
        <a:xfrm>
          <a:off x="1309885" y="2835733"/>
          <a:ext cx="3960204" cy="1134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26" tIns="120026" rIns="120026" bIns="1200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Teamwork</a:t>
          </a:r>
        </a:p>
      </dsp:txBody>
      <dsp:txXfrm>
        <a:off x="1309885" y="2835733"/>
        <a:ext cx="3960204" cy="1134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720BC-EB05-4200-BDBD-68E84F80589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D1E94-6736-44BD-AE22-595EFDEC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 great at the off-site, the main focus, besides checking boxes, will be your QEP. The last time we did a </a:t>
            </a:r>
            <a:r>
              <a:rPr lang="en-US" dirty="0" err="1"/>
              <a:t>qep</a:t>
            </a:r>
            <a:r>
              <a:rPr lang="en-US" dirty="0"/>
              <a:t> it was more of a bottom up; now it can be top down. Now it can be something we are already doing- doesn’t have to be “new”</a:t>
            </a:r>
          </a:p>
          <a:p>
            <a:r>
              <a:rPr lang="en-US" dirty="0"/>
              <a:t>What is important to this institution? What have you identified?</a:t>
            </a:r>
          </a:p>
          <a:p>
            <a:r>
              <a:rPr lang="en-US" dirty="0"/>
              <a:t>They will look at your overall planning process in 7.1.  Document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0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Off-Site Reaffirmation Committee to provide an opinion as to whether the intended QEP appears to offer a reasonable attempt to comply.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09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6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draft deadlines for the report sections, stick to them! Move them up if you have not allowed time (at least 2 weeks) to check every link in the report. Complete your outcomes assessment reporting early! Move that deadline to mid may for this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3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Peer driven until the GI 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what the federal government is interested in now</a:t>
            </a:r>
          </a:p>
          <a:p>
            <a:r>
              <a:rPr lang="en-US" dirty="0"/>
              <a:t>NACIQI was responsible for terminating recognition of the largest for-profit agency-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Accrediting Council for Independent Colleges and Schools (ACICS)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2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gov says education is a state and local responsibility- and yet…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reports are the bread and butter of accreditation. The focus is improvement. It is difficult to show improvement without 3 years</a:t>
            </a:r>
          </a:p>
          <a:p>
            <a:r>
              <a:rPr lang="en-US" dirty="0"/>
              <a:t>Policies are great, but you cannot just show you policy. Describe how the policy works. Provide evidence that the policy was implemented. </a:t>
            </a:r>
          </a:p>
          <a:p>
            <a:r>
              <a:rPr lang="en-US" dirty="0"/>
              <a:t>For reviews of administrators- 3 years of evaluations.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Offsite- An average of 14 or 15 OOC. The average after the on-site is &lt;2, but most are okay at this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D1E94-6736-44BD-AE22-595EFDECB5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4336-F67A-4B6B-A36E-EDA0BB427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55446-E62A-42CC-B336-D0596532C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208BB-A434-4327-B350-67B02661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A398-1A3A-408E-B0A0-E57F8620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2A91D-260F-427A-A1F7-2083AB4D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8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23CA-E257-4AFC-A95D-8DCE6D35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41524-FDF2-4F5C-BEE1-A461C4BEA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43278-4065-426A-8C49-EC17AFB3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E9334-D582-4810-931F-9EC51F00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36F61-1150-425B-9E9A-07BA8467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551FF-030D-4139-A3B8-9519B7946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E2FB1-9732-4989-80BE-DA4646B28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FD9F-34F4-4819-A53F-D80C6FF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9678-8C9E-43A6-8731-379F7B4C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CF1B-0378-46E8-BC7B-D534B65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5BC1-CAD0-4706-AF5C-50514C42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8C032-4F21-4FEB-B9E1-703A3DC2B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9C93-2B3C-4C01-80A4-14A5D86D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3743-C599-41C8-8662-39A6D398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439D-444A-48A3-BE17-E73A43CC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2A03-0BB3-4793-A224-D051F26D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83992-579A-4544-8A1A-DA0D55C7D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37038-D673-46FD-BC35-293B5CF4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D241-3402-4D3B-89DB-1F730480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C0C77-1FEA-488F-B842-AFEBAE6A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673A-5956-4143-9532-49182B78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420C-460B-45EE-B73C-128365769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03B63-E0E8-4FA8-9043-C8BD51AE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99DA0-B093-4608-90B1-349977BA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B013C-E6D1-4DB6-848C-47362DE9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303D2-0B9B-4CFE-8852-969C68DA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978B-A7D8-4A97-B855-AC69E91C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DB9B2-2616-4A38-A898-74BBB0D09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C4C05-5CB4-4F01-A410-BA812D3F7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9CDDF-A875-419F-8B01-5C42E95E6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A8966-D777-4121-8208-2AADAB011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15080-0C3F-413B-A037-7E53B33B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60F2B0-6234-4330-9DDA-BD984DA8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96BC9-93CD-4342-8AC8-9DEAA42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1DDC-8871-44BF-BEB3-FAA95DB9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CCB5D-70A4-4605-A64F-83ECE382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FCFF4-6E77-446C-9556-C1473C10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F31BB-D0F5-4CAD-8E95-1255B3D7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3895A-8A47-495C-B6FD-6DDA0BA8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19DF6-2352-443C-A36C-7AA2D9C5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19251-C2CC-46E6-91E3-C57CD3B2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3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D9AD-D386-4F6D-BF1E-F840509D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2AB5-66A0-4D2D-95C7-C38A8A359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E1AFA-325A-4AF2-A273-F57243557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14950-7EEC-4930-AC00-C625B325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56868-5CA8-4F07-ABDE-6F015A12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94796-0EFA-4DDA-BB8B-33F91DD4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50DB1-4AB5-42F4-B25B-EEFF97E7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E3EAD-307A-4689-A548-9DD99F918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738F2-ABC8-4AD4-B515-DB950FCAE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AB5C-E205-4408-AB03-168674A9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058DB-65E1-463F-A916-81D529D1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D2B08-67D4-4B32-888A-88880EC3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B4DFC-5D34-4AF3-8687-9BC52680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1D4FD-B1FF-4987-A568-D30BC6288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3DB71-1A40-444F-98D6-090533F7C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10E4-2D0C-465B-971D-320814CC45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43C1D-1CC1-4277-AA2C-EAC40B9FD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CB355-E85F-44C1-95BA-3A0302568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FEB65-A35D-49DC-91C4-FA5D3977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cscoc.org/app/uploads/2020/03/Handbook-for-Institutions-Seeking-Reaffirmatio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sacscoc.org/app/uploads/2020/01/Larry-Earvin-and-Charles-Taylor_Submitting-the-QEP-and-Preparing-for-the-Committee-Visit_Presentation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7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AAD9F-3516-4AB3-97D8-D7EC5C576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3466213"/>
          </a:xfrm>
        </p:spPr>
        <p:txBody>
          <a:bodyPr anchor="b">
            <a:normAutofit/>
          </a:bodyPr>
          <a:lstStyle/>
          <a:p>
            <a:pPr algn="l"/>
            <a:r>
              <a:rPr lang="en-US" sz="7200">
                <a:solidFill>
                  <a:srgbClr val="FFFFFF"/>
                </a:solidFill>
              </a:rPr>
              <a:t>Accreditation: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E997A-BA69-4272-BB78-76D0F72F4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Quality Assurance through Peer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C434D-97D6-4FE8-93DF-9B4CC6A26EC9}"/>
              </a:ext>
            </a:extLst>
          </p:cNvPr>
          <p:cNvSpPr txBox="1"/>
          <p:nvPr/>
        </p:nvSpPr>
        <p:spPr>
          <a:xfrm>
            <a:off x="8904296" y="5791878"/>
            <a:ext cx="289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Elizabeth Vogt</a:t>
            </a:r>
          </a:p>
          <a:p>
            <a:r>
              <a:rPr lang="en-US" dirty="0"/>
              <a:t>AVP Accreditation</a:t>
            </a:r>
          </a:p>
          <a:p>
            <a:r>
              <a:rPr lang="en-US" dirty="0"/>
              <a:t>University of North Texas</a:t>
            </a:r>
          </a:p>
        </p:txBody>
      </p:sp>
    </p:spTree>
    <p:extLst>
      <p:ext uri="{BB962C8B-B14F-4D97-AF65-F5344CB8AC3E}">
        <p14:creationId xmlns:p14="http://schemas.microsoft.com/office/powerpoint/2010/main" val="121396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611E85-2615-4872-B166-EA2404FAFBF8}"/>
              </a:ext>
            </a:extLst>
          </p:cNvPr>
          <p:cNvSpPr txBox="1"/>
          <p:nvPr/>
        </p:nvSpPr>
        <p:spPr>
          <a:xfrm>
            <a:off x="1098468" y="885651"/>
            <a:ext cx="3229803" cy="462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7.2- Quality Enhancement Plan (QEP)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4E0C9-B659-4FDF-AA79-F1A7748CD07F}"/>
              </a:ext>
            </a:extLst>
          </p:cNvPr>
          <p:cNvSpPr txBox="1"/>
          <p:nvPr/>
        </p:nvSpPr>
        <p:spPr>
          <a:xfrm>
            <a:off x="4978708" y="563918"/>
            <a:ext cx="6525220" cy="5845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Derived from an institution’s </a:t>
            </a:r>
            <a:r>
              <a:rPr lang="en-US" sz="2400" b="1" dirty="0"/>
              <a:t>ongoing comprehensive planning and evaluation process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 is  on an issue the institution considers important to improving student learning and/or student success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Must have broad-based support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Should impact a significant student population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Must have resources committed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Must have an assessment plan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the SACSCOC suggested format: Page 40-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https://sacscoc.org/app/uploads/2020/03/Handbook-for-Institutions-Seeking-Reaffirmation.pdf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506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8C65B-5E98-492C-A5D6-9E4430BF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77" y="904567"/>
            <a:ext cx="5056375" cy="3955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104908-EF15-432E-AC21-83A2003FDE50}"/>
              </a:ext>
            </a:extLst>
          </p:cNvPr>
          <p:cNvSpPr txBox="1"/>
          <p:nvPr/>
        </p:nvSpPr>
        <p:spPr>
          <a:xfrm>
            <a:off x="675861" y="6182139"/>
            <a:ext cx="10277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https://sacscoc.org/app/uploads/2020/01/Larry-Earvin-and-Charles-Taylor_Submitting-the-QEP-and-Preparing-for-the-Committee-Visit_Presentation.pdf</a:t>
            </a:r>
            <a:endParaRPr lang="en-US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C15EF-5FB0-4C66-8FF6-BEDAA4A40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751" y="973184"/>
            <a:ext cx="5056374" cy="3833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C86A2-0511-4093-A723-95FC1A9F1037}"/>
              </a:ext>
            </a:extLst>
          </p:cNvPr>
          <p:cNvSpPr txBox="1"/>
          <p:nvPr/>
        </p:nvSpPr>
        <p:spPr>
          <a:xfrm>
            <a:off x="924339" y="4860235"/>
            <a:ext cx="9531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DO: Submit 7.2 information to the off-site for review!</a:t>
            </a:r>
          </a:p>
          <a:p>
            <a:r>
              <a:rPr lang="en-US" sz="2400" dirty="0"/>
              <a:t>DO: Research potential candidates to be the QEP lead evaluator* (Due 3+ months before visit) </a:t>
            </a:r>
          </a:p>
        </p:txBody>
      </p:sp>
    </p:spTree>
    <p:extLst>
      <p:ext uri="{BB962C8B-B14F-4D97-AF65-F5344CB8AC3E}">
        <p14:creationId xmlns:p14="http://schemas.microsoft.com/office/powerpoint/2010/main" val="118527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D273C-A887-46B0-8593-D5DCB0183113}"/>
              </a:ext>
            </a:extLst>
          </p:cNvPr>
          <p:cNvSpPr txBox="1"/>
          <p:nvPr/>
        </p:nvSpPr>
        <p:spPr>
          <a:xfrm>
            <a:off x="993058" y="501445"/>
            <a:ext cx="354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Our Success at 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3B25B-228E-441D-A1F8-8F01EFA9B297}"/>
              </a:ext>
            </a:extLst>
          </p:cNvPr>
          <p:cNvSpPr txBox="1"/>
          <p:nvPr/>
        </p:nvSpPr>
        <p:spPr>
          <a:xfrm>
            <a:off x="6872748" y="1445342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headings liberally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Leave time to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</a:rPr>
              <a:t>Highlight </a:t>
            </a:r>
            <a:r>
              <a:rPr lang="en-US" sz="2800" dirty="0"/>
              <a:t>important areas in your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Judicious use of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8AEBC-37C9-453E-803B-4C0517795B70}"/>
              </a:ext>
            </a:extLst>
          </p:cNvPr>
          <p:cNvSpPr txBox="1"/>
          <p:nvPr/>
        </p:nvSpPr>
        <p:spPr>
          <a:xfrm>
            <a:off x="6872748" y="501445"/>
            <a:ext cx="40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Lessons Learned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CB2C72-74BD-DCFE-D69A-0E35DA766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200570"/>
              </p:ext>
            </p:extLst>
          </p:nvPr>
        </p:nvGraphicFramePr>
        <p:xfrm>
          <a:off x="688258" y="1445342"/>
          <a:ext cx="527009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210F65E-1F44-4F60-BE64-61AD38A0A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892" y="5774782"/>
            <a:ext cx="15144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4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9FA67-C28B-43A4-AE4F-6A3E93413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" t="-1671" r="1350" b="7290"/>
          <a:stretch/>
        </p:blipFill>
        <p:spPr>
          <a:xfrm>
            <a:off x="481780" y="269639"/>
            <a:ext cx="11248103" cy="2778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12115-A8C6-43CA-AACC-CE5CF176B8F9}"/>
              </a:ext>
            </a:extLst>
          </p:cNvPr>
          <p:cNvSpPr txBox="1"/>
          <p:nvPr/>
        </p:nvSpPr>
        <p:spPr>
          <a:xfrm>
            <a:off x="825910" y="3429000"/>
            <a:ext cx="11130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SLO reporting- Move up the due date!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Have a draft of your QEP (7.2) for the off-site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Be vocal about your QEP- Ensure all constituents know about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Be detailed in your faculty credentials</a:t>
            </a:r>
          </a:p>
        </p:txBody>
      </p:sp>
    </p:spTree>
    <p:extLst>
      <p:ext uri="{BB962C8B-B14F-4D97-AF65-F5344CB8AC3E}">
        <p14:creationId xmlns:p14="http://schemas.microsoft.com/office/powerpoint/2010/main" val="87893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61EF5-9EAD-4156-902A-B4B84A56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3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C4C467-BFB1-4CC0-9F28-57D13C57E8BD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46E93-2F28-428E-88AC-DB39FB4CF254}"/>
              </a:ext>
            </a:extLst>
          </p:cNvPr>
          <p:cNvSpPr txBox="1"/>
          <p:nvPr/>
        </p:nvSpPr>
        <p:spPr>
          <a:xfrm>
            <a:off x="8734097" y="6222124"/>
            <a:ext cx="312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Elizabeth.Vogt@unt.edu</a:t>
            </a:r>
          </a:p>
        </p:txBody>
      </p:sp>
    </p:spTree>
    <p:extLst>
      <p:ext uri="{BB962C8B-B14F-4D97-AF65-F5344CB8AC3E}">
        <p14:creationId xmlns:p14="http://schemas.microsoft.com/office/powerpoint/2010/main" val="421760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61EF5-9EAD-4156-902A-B4B84A56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3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4C467-BFB1-4CC0-9F28-57D13C57E8BD}"/>
              </a:ext>
            </a:extLst>
          </p:cNvPr>
          <p:cNvSpPr txBox="1"/>
          <p:nvPr/>
        </p:nvSpPr>
        <p:spPr>
          <a:xfrm>
            <a:off x="1097280" y="325550"/>
            <a:ext cx="10058400" cy="5544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solidFill>
                  <a:srgbClr val="FFFFFF"/>
                </a:solidFill>
              </a:rPr>
              <a:t>Agenda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400" b="1" dirty="0">
              <a:solidFill>
                <a:srgbClr val="FFFFFF"/>
              </a:solidFill>
            </a:endParaRP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FFFFFF"/>
                </a:solidFill>
              </a:rPr>
              <a:t>Accreditation – A very brief history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FFFFFF"/>
                </a:solidFill>
              </a:rPr>
              <a:t>Why accreditation is important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FFFFFF"/>
                </a:solidFill>
              </a:rPr>
              <a:t>Where we often go wrong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FFFFFF"/>
                </a:solidFill>
              </a:rPr>
              <a:t>QEP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FFFFFF"/>
                </a:solidFill>
              </a:rPr>
              <a:t>Success and lessons learned at UNT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FFFFFF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3278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66FB7-523B-4D09-9BC8-F67386392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2DBFC-867F-4088-9EA8-CF79E86BDD43}"/>
              </a:ext>
            </a:extLst>
          </p:cNvPr>
          <p:cNvSpPr txBox="1"/>
          <p:nvPr/>
        </p:nvSpPr>
        <p:spPr>
          <a:xfrm>
            <a:off x="7991061" y="79513"/>
            <a:ext cx="3362738" cy="1673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Brief History Accreditation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5DC10-90EF-4C6C-887D-C96474330060}"/>
              </a:ext>
            </a:extLst>
          </p:cNvPr>
          <p:cNvSpPr txBox="1"/>
          <p:nvPr/>
        </p:nvSpPr>
        <p:spPr>
          <a:xfrm>
            <a:off x="7531610" y="1753164"/>
            <a:ext cx="4544433" cy="4423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Accreditation through the peer review process has been around for over 100 years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1965 Higher Education Act: Accrediting agencies reviewed every 5 years by the federal government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A819-CB1A-4BAB-8B93-05B0A87EA64F}"/>
              </a:ext>
            </a:extLst>
          </p:cNvPr>
          <p:cNvSpPr txBox="1"/>
          <p:nvPr/>
        </p:nvSpPr>
        <p:spPr>
          <a:xfrm>
            <a:off x="147484" y="6569765"/>
            <a:ext cx="11431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Eaton, J. S. (2018). Fifty Years as an Opportunity—for Change Magazine, Accreditation, and the Rest of Us.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Change: The Magazine of Higher Learning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(3-4), 124-127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2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56760-3A3E-488F-A806-C1A572026120}"/>
              </a:ext>
            </a:extLst>
          </p:cNvPr>
          <p:cNvSpPr txBox="1"/>
          <p:nvPr/>
        </p:nvSpPr>
        <p:spPr>
          <a:xfrm>
            <a:off x="1136073" y="221673"/>
            <a:ext cx="969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Accrediting Accreditors: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Advisory Committee on Institutional Quality and Integrity (NACIQI)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5D41E-8DDD-4E78-BEBF-ABB3C266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3" y="1394490"/>
            <a:ext cx="7019391" cy="54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0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59D97-08A4-4C34-8127-FA3C3590F0B4}"/>
              </a:ext>
            </a:extLst>
          </p:cNvPr>
          <p:cNvSpPr txBox="1"/>
          <p:nvPr/>
        </p:nvSpPr>
        <p:spPr>
          <a:xfrm>
            <a:off x="838200" y="365125"/>
            <a:ext cx="10515600" cy="130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Accreditation 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2F867-69CD-49C5-BF56-A45ABF6B059F}"/>
              </a:ext>
            </a:extLst>
          </p:cNvPr>
          <p:cNvSpPr txBox="1"/>
          <p:nvPr/>
        </p:nvSpPr>
        <p:spPr>
          <a:xfrm>
            <a:off x="838200" y="1825625"/>
            <a:ext cx="5008140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Extensive government oversight of accreditation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More than 200 billion in higher education (HE) funding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Rising cost of HE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Public Accountability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Accrediting agencies act as a buffer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Attempt to keep the focus on quality and improvement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7FC2-9E17-4738-A0A3-97BB679E0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3" r="-1" b="1004"/>
          <a:stretch/>
        </p:blipFill>
        <p:spPr>
          <a:xfrm>
            <a:off x="5846340" y="1904282"/>
            <a:ext cx="5507459" cy="3770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96B03F-2277-4EDB-BA2A-EFF381E42E77}"/>
              </a:ext>
            </a:extLst>
          </p:cNvPr>
          <p:cNvSpPr txBox="1"/>
          <p:nvPr/>
        </p:nvSpPr>
        <p:spPr>
          <a:xfrm>
            <a:off x="147484" y="6569765"/>
            <a:ext cx="11431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Eaton, J. S. (2018). Fifty Years as an Opportunity—for Change Magazine, Accreditation, and the Rest of Us.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Change: The Magazine of Higher Learning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(3-4), 124-127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8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30018-9E84-482D-B9CE-4D02A6F10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9416" r="2807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D55BA-17B5-4A48-87A4-7D5AC205939F}"/>
              </a:ext>
            </a:extLst>
          </p:cNvPr>
          <p:cNvSpPr txBox="1"/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Accreditation provides: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8CED1B-7DCD-4A99-AF74-CA8B0DF0444B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 public assurance of quality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An assurance that our degrees meet standards and have value in the marketplace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Access to federal financial aid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Opportunities for students to transfer credit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Assurance of fiscal responsibility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Assurance that we are investing in continuous quality improvement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2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34EA5-0A84-41F3-86CD-703578F5C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458" y="187187"/>
            <a:ext cx="5295900" cy="632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F8360-6233-4DBD-87A1-62591B981E75}"/>
              </a:ext>
            </a:extLst>
          </p:cNvPr>
          <p:cNvSpPr txBox="1"/>
          <p:nvPr/>
        </p:nvSpPr>
        <p:spPr>
          <a:xfrm>
            <a:off x="373626" y="304800"/>
            <a:ext cx="572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Where do institutions go wrong?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3DB62-65E7-4663-876B-7A13B3A34303}"/>
              </a:ext>
            </a:extLst>
          </p:cNvPr>
          <p:cNvSpPr txBox="1"/>
          <p:nvPr/>
        </p:nvSpPr>
        <p:spPr>
          <a:xfrm>
            <a:off x="511277" y="1474839"/>
            <a:ext cx="558472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By not addressing every part of every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Lack of proof for an </a:t>
            </a:r>
            <a:r>
              <a:rPr lang="en-US" sz="2800" b="1" dirty="0">
                <a:highlight>
                  <a:srgbClr val="FFFF00"/>
                </a:highlight>
              </a:rPr>
              <a:t>ongoing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systematic</a:t>
            </a:r>
            <a:r>
              <a:rPr lang="en-US" sz="2800" dirty="0"/>
              <a:t> process for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 single year’s worth of evidence will not show an ongoing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By not providing enough detail-Proof = Evidence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2FD03-7E92-4BA2-B213-7AB60B81FACC}"/>
              </a:ext>
            </a:extLst>
          </p:cNvPr>
          <p:cNvSpPr txBox="1"/>
          <p:nvPr/>
        </p:nvSpPr>
        <p:spPr>
          <a:xfrm>
            <a:off x="9625781" y="3578942"/>
            <a:ext cx="97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Reviewers</a:t>
            </a:r>
          </a:p>
        </p:txBody>
      </p:sp>
    </p:spTree>
    <p:extLst>
      <p:ext uri="{BB962C8B-B14F-4D97-AF65-F5344CB8AC3E}">
        <p14:creationId xmlns:p14="http://schemas.microsoft.com/office/powerpoint/2010/main" val="246725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57D67-0B14-44A3-B634-C4C666A3F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79" y="838278"/>
            <a:ext cx="6162836" cy="2276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309DA8-CC23-4C1E-BE7B-DF04FD985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32" y="838278"/>
            <a:ext cx="5809567" cy="929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2FF44F-B23F-45AB-BAE1-582E08BD7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890" y="5723449"/>
            <a:ext cx="5491685" cy="96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BC76EC-45FC-45A5-8D6A-6FED9493E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52" y="3557173"/>
            <a:ext cx="4229343" cy="1723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E0FC6-4E06-44C8-921C-DF1A9124D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813" y="4392259"/>
            <a:ext cx="5355586" cy="1205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288F67-B591-437A-A152-76B04CE29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971497"/>
            <a:ext cx="5943600" cy="8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9E53C-1865-46BE-AC25-E53B97F5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71" y="1785402"/>
            <a:ext cx="12610861" cy="42417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2DE9C8-EC21-43F0-A6CA-6C0D2667E6B2}"/>
              </a:ext>
            </a:extLst>
          </p:cNvPr>
          <p:cNvSpPr/>
          <p:nvPr/>
        </p:nvSpPr>
        <p:spPr>
          <a:xfrm>
            <a:off x="8342616" y="3291348"/>
            <a:ext cx="3154166" cy="495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73DB5B-C384-4D9E-97C4-7EBAA4FB15EE}"/>
              </a:ext>
            </a:extLst>
          </p:cNvPr>
          <p:cNvSpPr/>
          <p:nvPr/>
        </p:nvSpPr>
        <p:spPr>
          <a:xfrm>
            <a:off x="4100052" y="2290916"/>
            <a:ext cx="4355690" cy="41688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1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11673</TotalTime>
  <Words>816</Words>
  <Application>Microsoft Office PowerPoint</Application>
  <PresentationFormat>Widescreen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Accreditation: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Vogt, Elizabeth</dc:creator>
  <cp:lastModifiedBy>Vogt, Elizabeth</cp:lastModifiedBy>
  <cp:revision>14</cp:revision>
  <dcterms:created xsi:type="dcterms:W3CDTF">2022-10-28T17:49:16Z</dcterms:created>
  <dcterms:modified xsi:type="dcterms:W3CDTF">2022-11-14T16:05:39Z</dcterms:modified>
</cp:coreProperties>
</file>